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25" r:id="rId3"/>
    <p:sldId id="293" r:id="rId4"/>
    <p:sldId id="292" r:id="rId5"/>
    <p:sldId id="258" r:id="rId6"/>
    <p:sldId id="265" r:id="rId7"/>
    <p:sldId id="262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8" r:id="rId20"/>
    <p:sldId id="279" r:id="rId21"/>
    <p:sldId id="280" r:id="rId22"/>
    <p:sldId id="281" r:id="rId23"/>
    <p:sldId id="284" r:id="rId24"/>
    <p:sldId id="277" r:id="rId25"/>
    <p:sldId id="286" r:id="rId26"/>
    <p:sldId id="326" r:id="rId27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宋体" charset="0"/>
        <a:cs typeface="宋体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894CE2"/>
    <a:srgbClr val="EAD5A2"/>
    <a:srgbClr val="D34113"/>
    <a:srgbClr val="39EB0F"/>
    <a:srgbClr val="CB4343"/>
    <a:srgbClr val="7DAD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23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Espace réservé de la dat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323AA-4BFC-F84D-805B-DD21ADAE01D5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5" name="Espace réservé du pied de pag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E85B6-7561-AF4A-BBD5-19A3AD3E421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33579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Espace réservé de la dat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0B7A3-DBB0-CD49-B9EE-4CBFB3751919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5" name="Espace réservé du pied de pag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73600-4B05-874D-BD58-D06FE2B9E72D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30773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Espace réservé de la dat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9E377-8237-9C47-9483-A6736469DEE3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5" name="Espace réservé du pied de pag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08A03-D68C-D443-A340-7975296979D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6780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Espace réservé de la dat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25ECA-08F0-084A-892C-B3649CDD425C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5" name="Espace réservé du pied de pag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B50FF-8F56-E141-A644-25D565F20D5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19956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Espace réservé de la dat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9939D-E8BE-5B44-9B9C-305BE36952DD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5" name="Espace réservé du pied de pag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63A47E-5850-7347-A641-575945B0FA6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703267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Espace réservé de la dat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2688DA-5CB9-1A44-A1E5-1E874B1F3835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6" name="Espace réservé du pied de pag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EC16A-F8D8-BE49-8F46-12BA9E4FA06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30714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Espace réservé de la dat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54534-BF94-C346-91F7-384DAFAC9461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8" name="Espace réservé du pied de pag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43D3D-8FEA-2649-9DE1-90F68FE30C8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81515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Espace réservé de la dat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4CACE4-5F21-A240-9DC7-CA41D7635BD9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4" name="Espace réservé du pied de pag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38F26-D4A8-CF41-A6F0-2B1BE751F7E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69068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2452C-9132-8A4E-BB02-9A33D42BE0D6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3" name="Espace réservé du pied de pag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EF00D-6DE4-EB4B-AAC9-1AEAE232C5B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49115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Espace réservé de la dat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128EF-6AFD-0C46-BB8B-174043B64692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6" name="Espace réservé du pied de pag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7ACDA-D63C-AB46-94A0-F5B1C7C9138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73317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Espace réservé de la dat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809D8-FE40-6948-9BF4-7218E01DA7E6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6" name="Espace réservé du pied de pag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A94D64-EDC7-5D47-AAFE-8F38C2A15D6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97709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fr-FR"/>
              <a:t>你的标题</a:t>
            </a:r>
          </a:p>
        </p:txBody>
      </p:sp>
      <p:sp>
        <p:nvSpPr>
          <p:cNvPr id="1027" name="Espace réservé du text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fr-FR"/>
              <a:t>请在此键入你的内容</a:t>
            </a:r>
            <a:endParaRPr lang="fr-FR" altLang="zh-CN"/>
          </a:p>
          <a:p>
            <a:pPr lvl="1"/>
            <a:r>
              <a:rPr lang="zh-CN" altLang="fr-FR"/>
              <a:t>一级标题</a:t>
            </a:r>
            <a:endParaRPr lang="fr-FR" altLang="zh-CN"/>
          </a:p>
          <a:p>
            <a:pPr lvl="2"/>
            <a:r>
              <a:rPr lang="zh-CN" altLang="fr-FR"/>
              <a:t>二级标题</a:t>
            </a:r>
            <a:endParaRPr lang="fr-FR" altLang="zh-CN"/>
          </a:p>
          <a:p>
            <a:pPr lvl="3"/>
            <a:r>
              <a:rPr lang="zh-CN" altLang="fr-FR"/>
              <a:t>三级标题</a:t>
            </a:r>
            <a:endParaRPr lang="fr-FR" altLang="zh-CN"/>
          </a:p>
          <a:p>
            <a:pPr lvl="4"/>
            <a:r>
              <a:rPr lang="zh-CN" altLang="fr-FR"/>
              <a:t>四级标题</a:t>
            </a:r>
          </a:p>
        </p:txBody>
      </p:sp>
      <p:sp>
        <p:nvSpPr>
          <p:cNvPr id="1028" name="Espace réservé de la dat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4BD525C-D99E-E144-9023-54761D088A4C}" type="datetimeFigureOut">
              <a:rPr lang="zh-CN" altLang="en-US"/>
              <a:pPr>
                <a:defRPr/>
              </a:pPr>
              <a:t>13-7-31</a:t>
            </a:fld>
            <a:endParaRPr lang="fr-CA"/>
          </a:p>
        </p:txBody>
      </p:sp>
      <p:sp>
        <p:nvSpPr>
          <p:cNvPr id="1029" name="Espace réservé du pied de pag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1030" name="Espace réservé du numéro de diapositiv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7ECA2D3-CD03-4D43-9830-5A0F128865B7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宋体" charset="0"/>
          <a:cs typeface="宋体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宋体" charset="0"/>
          <a:cs typeface="宋体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宋体" charset="0"/>
          <a:cs typeface="宋体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宋体" charset="0"/>
          <a:cs typeface="宋体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charset="0"/>
          <a:cs typeface="宋体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charset="0"/>
          <a:cs typeface="宋体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charset="0"/>
          <a:cs typeface="宋体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宋体" charset="0"/>
          <a:cs typeface="宋体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mbalib.com/wiki/%E7%AE%80%E5%8D%95%E7%A7%BB%E5%8A%A8%E5%B9%B3%E5%9D%87" TargetMode="External"/><Relationship Id="rId4" Type="http://schemas.openxmlformats.org/officeDocument/2006/relationships/hyperlink" Target="http://wiki.mbalib.com/wiki/%E5%8A%A0%E6%9D%83%E7%A7%BB%E5%8A%A8%E5%B9%B3%E5%9D%87" TargetMode="External"/><Relationship Id="rId5" Type="http://schemas.openxmlformats.org/officeDocument/2006/relationships/hyperlink" Target="http://wiki.mbalib.com/wiki/%E6%8C%87%E6%95%B0%E5%B9%B3%E6%BB%91" TargetMode="External"/><Relationship Id="rId6" Type="http://schemas.openxmlformats.org/officeDocument/2006/relationships/hyperlink" Target="http://wiki.mbalib.com/wiki/%E5%9B%9E%E5%BD%92%E5%88%86%E6%9E%90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package" Target="../embeddings/Microsoft_Word___2.docx"/><Relationship Id="rId5" Type="http://schemas.openxmlformats.org/officeDocument/2006/relationships/image" Target="../media/image13.png"/><Relationship Id="rId6" Type="http://schemas.openxmlformats.org/officeDocument/2006/relationships/package" Target="../embeddings/Microsoft_Word___3.docx"/><Relationship Id="rId7" Type="http://schemas.openxmlformats.org/officeDocument/2006/relationships/image" Target="../media/image14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package" Target="../embeddings/Microsoft_Word___4.docx"/><Relationship Id="rId5" Type="http://schemas.openxmlformats.org/officeDocument/2006/relationships/image" Target="../media/image16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17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package" Target="../embeddings/Microsoft_Word___5.docx"/><Relationship Id="rId5" Type="http://schemas.openxmlformats.org/officeDocument/2006/relationships/image" Target="../media/image19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3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3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oleObject" Target="../embeddings/oleObject1.bin"/><Relationship Id="rId5" Type="http://schemas.openxmlformats.org/officeDocument/2006/relationships/image" Target="../media/image9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mbalib.com/wiki/%E7%9F%AD%E6%9C%9F%E9%A2%84%E6%B5%8B" TargetMode="External"/><Relationship Id="rId4" Type="http://schemas.openxmlformats.org/officeDocument/2006/relationships/hyperlink" Target="http://wiki.mbalib.com/wiki/%E4%B8%AD%E6%9C%9F%E9%A2%84%E6%B5%8B" TargetMode="External"/><Relationship Id="rId5" Type="http://schemas.openxmlformats.org/officeDocument/2006/relationships/hyperlink" Target="http://wiki.mbalib.com/wiki/%E9%95%BF%E6%9C%9F%E9%A2%84%E6%B5%8B" TargetMode="Externa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package" Target="../embeddings/Microsoft_Word___1.docx"/><Relationship Id="rId5" Type="http://schemas.openxmlformats.org/officeDocument/2006/relationships/image" Target="../media/image11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 idx="4294967295"/>
          </p:nvPr>
        </p:nvSpPr>
        <p:spPr>
          <a:xfrm>
            <a:off x="899592" y="2852936"/>
            <a:ext cx="7772400" cy="1470025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kumimoji="0" lang="fr-CA" altLang="zh-CN" dirty="0">
                <a:effectLst>
                  <a:glow rad="101600">
                    <a:schemeClr val="accent2">
                      <a:lumMod val="60000"/>
                      <a:lumOff val="40000"/>
                      <a:alpha val="75000"/>
                    </a:schemeClr>
                  </a:glow>
                </a:effectLst>
                <a:ea typeface="宋体" charset="0"/>
                <a:cs typeface="宋体" charset="0"/>
              </a:rPr>
              <a:t>CHAPTER </a:t>
            </a:r>
            <a:r>
              <a:rPr kumimoji="0" lang="en-US" altLang="zh-CN" dirty="0" smtClean="0">
                <a:effectLst>
                  <a:glow rad="101600">
                    <a:schemeClr val="accent2">
                      <a:lumMod val="60000"/>
                      <a:lumOff val="40000"/>
                      <a:alpha val="75000"/>
                    </a:schemeClr>
                  </a:glow>
                </a:effectLst>
                <a:ea typeface="宋体" charset="0"/>
                <a:cs typeface="宋体" charset="0"/>
              </a:rPr>
              <a:t>8</a:t>
            </a:r>
            <a:br>
              <a:rPr kumimoji="0" lang="en-US" altLang="zh-CN" dirty="0" smtClean="0">
                <a:effectLst>
                  <a:glow rad="101600">
                    <a:schemeClr val="accent2">
                      <a:lumMod val="60000"/>
                      <a:lumOff val="40000"/>
                      <a:alpha val="75000"/>
                    </a:schemeClr>
                  </a:glow>
                </a:effectLst>
                <a:ea typeface="宋体" charset="0"/>
                <a:cs typeface="宋体" charset="0"/>
              </a:rPr>
            </a:br>
            <a:r>
              <a:rPr kumimoji="0" lang="en-US" altLang="zh-CN" dirty="0" smtClean="0">
                <a:effectLst>
                  <a:glow rad="101600">
                    <a:schemeClr val="accent2">
                      <a:lumMod val="60000"/>
                      <a:lumOff val="40000"/>
                      <a:alpha val="75000"/>
                    </a:schemeClr>
                  </a:glow>
                </a:effectLst>
                <a:ea typeface="宋体" charset="0"/>
                <a:cs typeface="宋体" charset="0"/>
              </a:rPr>
              <a:t/>
            </a:r>
            <a:br>
              <a:rPr kumimoji="0" lang="en-US" altLang="zh-CN" dirty="0" smtClean="0">
                <a:effectLst>
                  <a:glow rad="101600">
                    <a:schemeClr val="accent2">
                      <a:lumMod val="60000"/>
                      <a:lumOff val="40000"/>
                      <a:alpha val="75000"/>
                    </a:schemeClr>
                  </a:glow>
                </a:effectLst>
                <a:ea typeface="宋体" charset="0"/>
                <a:cs typeface="宋体" charset="0"/>
              </a:rPr>
            </a:br>
            <a:r>
              <a:rPr lang="zh-CN" altLang="zh-CN" b="1" dirty="0">
                <a:solidFill>
                  <a:srgbClr val="000000"/>
                </a:solidFill>
                <a:effectLst>
                  <a:glow>
                    <a:schemeClr val="accent2">
                      <a:lumMod val="20000"/>
                      <a:lumOff val="80000"/>
                      <a:alpha val="75000"/>
                    </a:schemeClr>
                  </a:glow>
                </a:effectLst>
              </a:rPr>
              <a:t>计划工作的常用技术工具</a:t>
            </a:r>
            <a:br>
              <a:rPr lang="zh-CN" altLang="zh-CN" b="1" dirty="0">
                <a:solidFill>
                  <a:srgbClr val="000000"/>
                </a:solidFill>
                <a:effectLst>
                  <a:glow>
                    <a:schemeClr val="accent2">
                      <a:lumMod val="20000"/>
                      <a:lumOff val="80000"/>
                      <a:alpha val="75000"/>
                    </a:schemeClr>
                  </a:glow>
                </a:effectLst>
              </a:rPr>
            </a:br>
            <a:r>
              <a:rPr kumimoji="0" lang="zh-CN" altLang="en-US" dirty="0">
                <a:effectLst>
                  <a:glow>
                    <a:schemeClr val="accent2">
                      <a:lumMod val="20000"/>
                      <a:lumOff val="80000"/>
                    </a:schemeClr>
                  </a:glow>
                </a:effectLst>
                <a:ea typeface="宋体" charset="0"/>
                <a:cs typeface="宋体" charset="0"/>
              </a:rPr>
              <a:t/>
            </a:r>
            <a:br>
              <a:rPr kumimoji="0" lang="zh-CN" altLang="en-US" dirty="0">
                <a:effectLst>
                  <a:glow>
                    <a:schemeClr val="accent2">
                      <a:lumMod val="20000"/>
                      <a:lumOff val="80000"/>
                    </a:schemeClr>
                  </a:glow>
                </a:effectLst>
                <a:ea typeface="宋体" charset="0"/>
                <a:cs typeface="宋体" charset="0"/>
              </a:rPr>
            </a:br>
            <a:endParaRPr kumimoji="0" lang="zh-CN" altLang="en-US" dirty="0">
              <a:effectLst>
                <a:glow>
                  <a:schemeClr val="accent2">
                    <a:lumMod val="20000"/>
                    <a:lumOff val="80000"/>
                  </a:schemeClr>
                </a:glow>
              </a:effectLst>
              <a:ea typeface="宋体" charset="0"/>
              <a:cs typeface="宋体" charset="0"/>
            </a:endParaRP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75" y="6597650"/>
            <a:ext cx="1155700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1750"/>
            <a:ext cx="69850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683568" y="2132856"/>
            <a:ext cx="7848872" cy="4909492"/>
            <a:chOff x="0" y="0"/>
            <a:chExt cx="1296" cy="1153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296" cy="875"/>
            </a:xfrm>
            <a:prstGeom prst="rect">
              <a:avLst/>
            </a:prstGeom>
            <a:solidFill>
              <a:srgbClr val="FFFFFF"/>
            </a:solidFill>
            <a:ln w="3175" cap="flat" cmpd="sng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30" y="438"/>
              <a:ext cx="410" cy="715"/>
              <a:chOff x="0" y="0"/>
              <a:chExt cx="410" cy="715"/>
            </a:xfrm>
          </p:grpSpPr>
          <p:grpSp>
            <p:nvGrpSpPr>
              <p:cNvPr id="7" name="Group 7"/>
              <p:cNvGrpSpPr>
                <a:grpSpLocks/>
              </p:cNvGrpSpPr>
              <p:nvPr/>
            </p:nvGrpSpPr>
            <p:grpSpPr bwMode="auto">
              <a:xfrm>
                <a:off x="89" y="0"/>
                <a:ext cx="321" cy="639"/>
                <a:chOff x="0" y="0"/>
                <a:chExt cx="321" cy="639"/>
              </a:xfrm>
            </p:grpSpPr>
            <p:sp>
              <p:nvSpPr>
                <p:cNvPr id="21" name="未知"/>
                <p:cNvSpPr>
                  <a:spLocks/>
                </p:cNvSpPr>
                <p:nvPr/>
              </p:nvSpPr>
              <p:spPr bwMode="auto">
                <a:xfrm>
                  <a:off x="63" y="351"/>
                  <a:ext cx="102" cy="260"/>
                </a:xfrm>
                <a:custGeom>
                  <a:avLst/>
                  <a:gdLst>
                    <a:gd name="T0" fmla="*/ 97 w 102"/>
                    <a:gd name="T1" fmla="*/ 83 h 260"/>
                    <a:gd name="T2" fmla="*/ 94 w 102"/>
                    <a:gd name="T3" fmla="*/ 50 h 260"/>
                    <a:gd name="T4" fmla="*/ 90 w 102"/>
                    <a:gd name="T5" fmla="*/ 18 h 260"/>
                    <a:gd name="T6" fmla="*/ 86 w 102"/>
                    <a:gd name="T7" fmla="*/ 15 h 260"/>
                    <a:gd name="T8" fmla="*/ 90 w 102"/>
                    <a:gd name="T9" fmla="*/ 7 h 260"/>
                    <a:gd name="T10" fmla="*/ 86 w 102"/>
                    <a:gd name="T11" fmla="*/ 0 h 260"/>
                    <a:gd name="T12" fmla="*/ 56 w 102"/>
                    <a:gd name="T13" fmla="*/ 7 h 260"/>
                    <a:gd name="T14" fmla="*/ 27 w 102"/>
                    <a:gd name="T15" fmla="*/ 11 h 260"/>
                    <a:gd name="T16" fmla="*/ 8 w 102"/>
                    <a:gd name="T17" fmla="*/ 11 h 260"/>
                    <a:gd name="T18" fmla="*/ 4 w 102"/>
                    <a:gd name="T19" fmla="*/ 18 h 260"/>
                    <a:gd name="T20" fmla="*/ 8 w 102"/>
                    <a:gd name="T21" fmla="*/ 25 h 260"/>
                    <a:gd name="T22" fmla="*/ 4 w 102"/>
                    <a:gd name="T23" fmla="*/ 36 h 260"/>
                    <a:gd name="T24" fmla="*/ 4 w 102"/>
                    <a:gd name="T25" fmla="*/ 54 h 260"/>
                    <a:gd name="T26" fmla="*/ 4 w 102"/>
                    <a:gd name="T27" fmla="*/ 65 h 260"/>
                    <a:gd name="T28" fmla="*/ 8 w 102"/>
                    <a:gd name="T29" fmla="*/ 76 h 260"/>
                    <a:gd name="T30" fmla="*/ 8 w 102"/>
                    <a:gd name="T31" fmla="*/ 83 h 260"/>
                    <a:gd name="T32" fmla="*/ 8 w 102"/>
                    <a:gd name="T33" fmla="*/ 90 h 260"/>
                    <a:gd name="T34" fmla="*/ 12 w 102"/>
                    <a:gd name="T35" fmla="*/ 119 h 260"/>
                    <a:gd name="T36" fmla="*/ 12 w 102"/>
                    <a:gd name="T37" fmla="*/ 151 h 260"/>
                    <a:gd name="T38" fmla="*/ 8 w 102"/>
                    <a:gd name="T39" fmla="*/ 198 h 260"/>
                    <a:gd name="T40" fmla="*/ 0 w 102"/>
                    <a:gd name="T41" fmla="*/ 248 h 260"/>
                    <a:gd name="T42" fmla="*/ 8 w 102"/>
                    <a:gd name="T43" fmla="*/ 248 h 260"/>
                    <a:gd name="T44" fmla="*/ 27 w 102"/>
                    <a:gd name="T45" fmla="*/ 251 h 260"/>
                    <a:gd name="T46" fmla="*/ 45 w 102"/>
                    <a:gd name="T47" fmla="*/ 259 h 260"/>
                    <a:gd name="T48" fmla="*/ 45 w 102"/>
                    <a:gd name="T49" fmla="*/ 248 h 260"/>
                    <a:gd name="T50" fmla="*/ 45 w 102"/>
                    <a:gd name="T51" fmla="*/ 237 h 260"/>
                    <a:gd name="T52" fmla="*/ 45 w 102"/>
                    <a:gd name="T53" fmla="*/ 230 h 260"/>
                    <a:gd name="T54" fmla="*/ 49 w 102"/>
                    <a:gd name="T55" fmla="*/ 216 h 260"/>
                    <a:gd name="T56" fmla="*/ 53 w 102"/>
                    <a:gd name="T57" fmla="*/ 165 h 260"/>
                    <a:gd name="T58" fmla="*/ 53 w 102"/>
                    <a:gd name="T59" fmla="*/ 119 h 260"/>
                    <a:gd name="T60" fmla="*/ 56 w 102"/>
                    <a:gd name="T61" fmla="*/ 68 h 260"/>
                    <a:gd name="T62" fmla="*/ 60 w 102"/>
                    <a:gd name="T63" fmla="*/ 144 h 260"/>
                    <a:gd name="T64" fmla="*/ 53 w 102"/>
                    <a:gd name="T65" fmla="*/ 205 h 260"/>
                    <a:gd name="T66" fmla="*/ 53 w 102"/>
                    <a:gd name="T67" fmla="*/ 219 h 260"/>
                    <a:gd name="T68" fmla="*/ 49 w 102"/>
                    <a:gd name="T69" fmla="*/ 244 h 260"/>
                    <a:gd name="T70" fmla="*/ 94 w 102"/>
                    <a:gd name="T71" fmla="*/ 237 h 260"/>
                    <a:gd name="T72" fmla="*/ 94 w 102"/>
                    <a:gd name="T73" fmla="*/ 230 h 260"/>
                    <a:gd name="T74" fmla="*/ 97 w 102"/>
                    <a:gd name="T75" fmla="*/ 205 h 260"/>
                    <a:gd name="T76" fmla="*/ 97 w 102"/>
                    <a:gd name="T77" fmla="*/ 180 h 260"/>
                    <a:gd name="T78" fmla="*/ 97 w 102"/>
                    <a:gd name="T79" fmla="*/ 151 h 260"/>
                    <a:gd name="T80" fmla="*/ 101 w 102"/>
                    <a:gd name="T81" fmla="*/ 129 h 260"/>
                    <a:gd name="T82" fmla="*/ 101 w 102"/>
                    <a:gd name="T83" fmla="*/ 104 h 260"/>
                    <a:gd name="T84" fmla="*/ 97 w 102"/>
                    <a:gd name="T85" fmla="*/ 83 h 260"/>
                    <a:gd name="T86" fmla="*/ 97 w 102"/>
                    <a:gd name="T87" fmla="*/ 83 h 2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02" h="260">
                      <a:moveTo>
                        <a:pt x="97" y="83"/>
                      </a:moveTo>
                      <a:lnTo>
                        <a:pt x="94" y="50"/>
                      </a:lnTo>
                      <a:lnTo>
                        <a:pt x="90" y="18"/>
                      </a:lnTo>
                      <a:lnTo>
                        <a:pt x="86" y="15"/>
                      </a:lnTo>
                      <a:lnTo>
                        <a:pt x="90" y="7"/>
                      </a:lnTo>
                      <a:lnTo>
                        <a:pt x="86" y="0"/>
                      </a:lnTo>
                      <a:lnTo>
                        <a:pt x="56" y="7"/>
                      </a:lnTo>
                      <a:lnTo>
                        <a:pt x="27" y="11"/>
                      </a:lnTo>
                      <a:lnTo>
                        <a:pt x="8" y="11"/>
                      </a:lnTo>
                      <a:lnTo>
                        <a:pt x="4" y="18"/>
                      </a:lnTo>
                      <a:lnTo>
                        <a:pt x="8" y="25"/>
                      </a:lnTo>
                      <a:lnTo>
                        <a:pt x="4" y="36"/>
                      </a:lnTo>
                      <a:lnTo>
                        <a:pt x="4" y="54"/>
                      </a:lnTo>
                      <a:lnTo>
                        <a:pt x="4" y="65"/>
                      </a:lnTo>
                      <a:lnTo>
                        <a:pt x="8" y="76"/>
                      </a:lnTo>
                      <a:lnTo>
                        <a:pt x="8" y="83"/>
                      </a:lnTo>
                      <a:lnTo>
                        <a:pt x="8" y="90"/>
                      </a:lnTo>
                      <a:lnTo>
                        <a:pt x="12" y="119"/>
                      </a:lnTo>
                      <a:lnTo>
                        <a:pt x="12" y="151"/>
                      </a:lnTo>
                      <a:lnTo>
                        <a:pt x="8" y="198"/>
                      </a:lnTo>
                      <a:lnTo>
                        <a:pt x="0" y="248"/>
                      </a:lnTo>
                      <a:lnTo>
                        <a:pt x="8" y="248"/>
                      </a:lnTo>
                      <a:lnTo>
                        <a:pt x="27" y="251"/>
                      </a:lnTo>
                      <a:lnTo>
                        <a:pt x="45" y="259"/>
                      </a:lnTo>
                      <a:lnTo>
                        <a:pt x="45" y="248"/>
                      </a:lnTo>
                      <a:lnTo>
                        <a:pt x="45" y="237"/>
                      </a:lnTo>
                      <a:lnTo>
                        <a:pt x="45" y="230"/>
                      </a:lnTo>
                      <a:lnTo>
                        <a:pt x="49" y="216"/>
                      </a:lnTo>
                      <a:lnTo>
                        <a:pt x="53" y="165"/>
                      </a:lnTo>
                      <a:lnTo>
                        <a:pt x="53" y="119"/>
                      </a:lnTo>
                      <a:lnTo>
                        <a:pt x="56" y="68"/>
                      </a:lnTo>
                      <a:lnTo>
                        <a:pt x="60" y="144"/>
                      </a:lnTo>
                      <a:lnTo>
                        <a:pt x="53" y="205"/>
                      </a:lnTo>
                      <a:lnTo>
                        <a:pt x="53" y="219"/>
                      </a:lnTo>
                      <a:lnTo>
                        <a:pt x="49" y="244"/>
                      </a:lnTo>
                      <a:lnTo>
                        <a:pt x="94" y="237"/>
                      </a:lnTo>
                      <a:lnTo>
                        <a:pt x="94" y="230"/>
                      </a:lnTo>
                      <a:lnTo>
                        <a:pt x="97" y="205"/>
                      </a:lnTo>
                      <a:lnTo>
                        <a:pt x="97" y="180"/>
                      </a:lnTo>
                      <a:lnTo>
                        <a:pt x="97" y="151"/>
                      </a:lnTo>
                      <a:lnTo>
                        <a:pt x="101" y="129"/>
                      </a:lnTo>
                      <a:lnTo>
                        <a:pt x="101" y="104"/>
                      </a:lnTo>
                      <a:lnTo>
                        <a:pt x="97" y="83"/>
                      </a:ln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未知"/>
                <p:cNvSpPr>
                  <a:spLocks/>
                </p:cNvSpPr>
                <p:nvPr/>
              </p:nvSpPr>
              <p:spPr bwMode="auto">
                <a:xfrm>
                  <a:off x="0" y="175"/>
                  <a:ext cx="232" cy="188"/>
                </a:xfrm>
                <a:custGeom>
                  <a:avLst/>
                  <a:gdLst>
                    <a:gd name="T0" fmla="*/ 116 w 232"/>
                    <a:gd name="T1" fmla="*/ 43 h 188"/>
                    <a:gd name="T2" fmla="*/ 116 w 232"/>
                    <a:gd name="T3" fmla="*/ 54 h 188"/>
                    <a:gd name="T4" fmla="*/ 112 w 232"/>
                    <a:gd name="T5" fmla="*/ 69 h 188"/>
                    <a:gd name="T6" fmla="*/ 108 w 232"/>
                    <a:gd name="T7" fmla="*/ 58 h 188"/>
                    <a:gd name="T8" fmla="*/ 104 w 232"/>
                    <a:gd name="T9" fmla="*/ 65 h 188"/>
                    <a:gd name="T10" fmla="*/ 116 w 232"/>
                    <a:gd name="T11" fmla="*/ 148 h 188"/>
                    <a:gd name="T12" fmla="*/ 108 w 232"/>
                    <a:gd name="T13" fmla="*/ 173 h 188"/>
                    <a:gd name="T14" fmla="*/ 97 w 232"/>
                    <a:gd name="T15" fmla="*/ 151 h 188"/>
                    <a:gd name="T16" fmla="*/ 101 w 232"/>
                    <a:gd name="T17" fmla="*/ 65 h 188"/>
                    <a:gd name="T18" fmla="*/ 97 w 232"/>
                    <a:gd name="T19" fmla="*/ 61 h 188"/>
                    <a:gd name="T20" fmla="*/ 93 w 232"/>
                    <a:gd name="T21" fmla="*/ 69 h 188"/>
                    <a:gd name="T22" fmla="*/ 75 w 232"/>
                    <a:gd name="T23" fmla="*/ 51 h 188"/>
                    <a:gd name="T24" fmla="*/ 71 w 232"/>
                    <a:gd name="T25" fmla="*/ 54 h 188"/>
                    <a:gd name="T26" fmla="*/ 49 w 232"/>
                    <a:gd name="T27" fmla="*/ 69 h 188"/>
                    <a:gd name="T28" fmla="*/ 37 w 232"/>
                    <a:gd name="T29" fmla="*/ 79 h 188"/>
                    <a:gd name="T30" fmla="*/ 34 w 232"/>
                    <a:gd name="T31" fmla="*/ 94 h 188"/>
                    <a:gd name="T32" fmla="*/ 0 w 232"/>
                    <a:gd name="T33" fmla="*/ 122 h 188"/>
                    <a:gd name="T34" fmla="*/ 0 w 232"/>
                    <a:gd name="T35" fmla="*/ 126 h 188"/>
                    <a:gd name="T36" fmla="*/ 4 w 232"/>
                    <a:gd name="T37" fmla="*/ 133 h 188"/>
                    <a:gd name="T38" fmla="*/ 8 w 232"/>
                    <a:gd name="T39" fmla="*/ 144 h 188"/>
                    <a:gd name="T40" fmla="*/ 11 w 232"/>
                    <a:gd name="T41" fmla="*/ 151 h 188"/>
                    <a:gd name="T42" fmla="*/ 52 w 232"/>
                    <a:gd name="T43" fmla="*/ 133 h 188"/>
                    <a:gd name="T44" fmla="*/ 52 w 232"/>
                    <a:gd name="T45" fmla="*/ 130 h 188"/>
                    <a:gd name="T46" fmla="*/ 63 w 232"/>
                    <a:gd name="T47" fmla="*/ 162 h 188"/>
                    <a:gd name="T48" fmla="*/ 71 w 232"/>
                    <a:gd name="T49" fmla="*/ 187 h 188"/>
                    <a:gd name="T50" fmla="*/ 108 w 232"/>
                    <a:gd name="T51" fmla="*/ 187 h 188"/>
                    <a:gd name="T52" fmla="*/ 149 w 232"/>
                    <a:gd name="T53" fmla="*/ 176 h 188"/>
                    <a:gd name="T54" fmla="*/ 149 w 232"/>
                    <a:gd name="T55" fmla="*/ 148 h 188"/>
                    <a:gd name="T56" fmla="*/ 149 w 232"/>
                    <a:gd name="T57" fmla="*/ 119 h 188"/>
                    <a:gd name="T58" fmla="*/ 145 w 232"/>
                    <a:gd name="T59" fmla="*/ 94 h 188"/>
                    <a:gd name="T60" fmla="*/ 145 w 232"/>
                    <a:gd name="T61" fmla="*/ 87 h 188"/>
                    <a:gd name="T62" fmla="*/ 153 w 232"/>
                    <a:gd name="T63" fmla="*/ 76 h 188"/>
                    <a:gd name="T64" fmla="*/ 164 w 232"/>
                    <a:gd name="T65" fmla="*/ 72 h 188"/>
                    <a:gd name="T66" fmla="*/ 171 w 232"/>
                    <a:gd name="T67" fmla="*/ 69 h 188"/>
                    <a:gd name="T68" fmla="*/ 175 w 232"/>
                    <a:gd name="T69" fmla="*/ 61 h 188"/>
                    <a:gd name="T70" fmla="*/ 194 w 232"/>
                    <a:gd name="T71" fmla="*/ 51 h 188"/>
                    <a:gd name="T72" fmla="*/ 209 w 232"/>
                    <a:gd name="T73" fmla="*/ 36 h 188"/>
                    <a:gd name="T74" fmla="*/ 212 w 232"/>
                    <a:gd name="T75" fmla="*/ 33 h 188"/>
                    <a:gd name="T76" fmla="*/ 231 w 232"/>
                    <a:gd name="T77" fmla="*/ 18 h 188"/>
                    <a:gd name="T78" fmla="*/ 220 w 232"/>
                    <a:gd name="T79" fmla="*/ 0 h 188"/>
                    <a:gd name="T80" fmla="*/ 216 w 232"/>
                    <a:gd name="T81" fmla="*/ 0 h 188"/>
                    <a:gd name="T82" fmla="*/ 198 w 232"/>
                    <a:gd name="T83" fmla="*/ 11 h 188"/>
                    <a:gd name="T84" fmla="*/ 179 w 232"/>
                    <a:gd name="T85" fmla="*/ 18 h 188"/>
                    <a:gd name="T86" fmla="*/ 175 w 232"/>
                    <a:gd name="T87" fmla="*/ 25 h 188"/>
                    <a:gd name="T88" fmla="*/ 164 w 232"/>
                    <a:gd name="T89" fmla="*/ 29 h 188"/>
                    <a:gd name="T90" fmla="*/ 157 w 232"/>
                    <a:gd name="T91" fmla="*/ 33 h 188"/>
                    <a:gd name="T92" fmla="*/ 149 w 232"/>
                    <a:gd name="T93" fmla="*/ 33 h 188"/>
                    <a:gd name="T94" fmla="*/ 134 w 232"/>
                    <a:gd name="T95" fmla="*/ 40 h 188"/>
                    <a:gd name="T96" fmla="*/ 116 w 232"/>
                    <a:gd name="T97" fmla="*/ 43 h 188"/>
                    <a:gd name="T98" fmla="*/ 116 w 232"/>
                    <a:gd name="T99" fmla="*/ 43 h 188"/>
                    <a:gd name="T100" fmla="*/ 116 w 232"/>
                    <a:gd name="T101" fmla="*/ 43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32" h="188">
                      <a:moveTo>
                        <a:pt x="116" y="43"/>
                      </a:moveTo>
                      <a:lnTo>
                        <a:pt x="116" y="54"/>
                      </a:lnTo>
                      <a:lnTo>
                        <a:pt x="112" y="69"/>
                      </a:lnTo>
                      <a:lnTo>
                        <a:pt x="108" y="58"/>
                      </a:lnTo>
                      <a:lnTo>
                        <a:pt x="104" y="65"/>
                      </a:lnTo>
                      <a:lnTo>
                        <a:pt x="116" y="148"/>
                      </a:lnTo>
                      <a:lnTo>
                        <a:pt x="108" y="173"/>
                      </a:lnTo>
                      <a:lnTo>
                        <a:pt x="97" y="151"/>
                      </a:lnTo>
                      <a:lnTo>
                        <a:pt x="101" y="65"/>
                      </a:lnTo>
                      <a:lnTo>
                        <a:pt x="97" y="61"/>
                      </a:lnTo>
                      <a:lnTo>
                        <a:pt x="93" y="69"/>
                      </a:lnTo>
                      <a:lnTo>
                        <a:pt x="75" y="51"/>
                      </a:lnTo>
                      <a:lnTo>
                        <a:pt x="71" y="54"/>
                      </a:lnTo>
                      <a:lnTo>
                        <a:pt x="49" y="69"/>
                      </a:lnTo>
                      <a:lnTo>
                        <a:pt x="37" y="79"/>
                      </a:lnTo>
                      <a:lnTo>
                        <a:pt x="34" y="94"/>
                      </a:lnTo>
                      <a:lnTo>
                        <a:pt x="0" y="122"/>
                      </a:lnTo>
                      <a:lnTo>
                        <a:pt x="0" y="126"/>
                      </a:lnTo>
                      <a:lnTo>
                        <a:pt x="4" y="133"/>
                      </a:lnTo>
                      <a:lnTo>
                        <a:pt x="8" y="144"/>
                      </a:lnTo>
                      <a:lnTo>
                        <a:pt x="11" y="151"/>
                      </a:lnTo>
                      <a:lnTo>
                        <a:pt x="52" y="133"/>
                      </a:lnTo>
                      <a:lnTo>
                        <a:pt x="52" y="130"/>
                      </a:lnTo>
                      <a:lnTo>
                        <a:pt x="63" y="162"/>
                      </a:lnTo>
                      <a:lnTo>
                        <a:pt x="71" y="187"/>
                      </a:lnTo>
                      <a:lnTo>
                        <a:pt x="108" y="187"/>
                      </a:lnTo>
                      <a:lnTo>
                        <a:pt x="149" y="176"/>
                      </a:lnTo>
                      <a:lnTo>
                        <a:pt x="149" y="148"/>
                      </a:lnTo>
                      <a:lnTo>
                        <a:pt x="149" y="119"/>
                      </a:lnTo>
                      <a:lnTo>
                        <a:pt x="145" y="94"/>
                      </a:lnTo>
                      <a:lnTo>
                        <a:pt x="145" y="87"/>
                      </a:lnTo>
                      <a:lnTo>
                        <a:pt x="153" y="76"/>
                      </a:lnTo>
                      <a:lnTo>
                        <a:pt x="164" y="72"/>
                      </a:lnTo>
                      <a:lnTo>
                        <a:pt x="171" y="69"/>
                      </a:lnTo>
                      <a:lnTo>
                        <a:pt x="175" y="61"/>
                      </a:lnTo>
                      <a:lnTo>
                        <a:pt x="194" y="51"/>
                      </a:lnTo>
                      <a:lnTo>
                        <a:pt x="209" y="36"/>
                      </a:lnTo>
                      <a:lnTo>
                        <a:pt x="212" y="33"/>
                      </a:lnTo>
                      <a:lnTo>
                        <a:pt x="231" y="18"/>
                      </a:lnTo>
                      <a:lnTo>
                        <a:pt x="220" y="0"/>
                      </a:lnTo>
                      <a:lnTo>
                        <a:pt x="216" y="0"/>
                      </a:lnTo>
                      <a:lnTo>
                        <a:pt x="198" y="11"/>
                      </a:lnTo>
                      <a:lnTo>
                        <a:pt x="179" y="18"/>
                      </a:lnTo>
                      <a:lnTo>
                        <a:pt x="175" y="25"/>
                      </a:lnTo>
                      <a:lnTo>
                        <a:pt x="164" y="29"/>
                      </a:lnTo>
                      <a:lnTo>
                        <a:pt x="157" y="33"/>
                      </a:lnTo>
                      <a:lnTo>
                        <a:pt x="149" y="33"/>
                      </a:lnTo>
                      <a:lnTo>
                        <a:pt x="134" y="40"/>
                      </a:lnTo>
                      <a:lnTo>
                        <a:pt x="116" y="43"/>
                      </a:lnTo>
                      <a:close/>
                    </a:path>
                  </a:pathLst>
                </a:custGeom>
                <a:solidFill>
                  <a:srgbClr val="444444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未知"/>
                <p:cNvSpPr>
                  <a:spLocks/>
                </p:cNvSpPr>
                <p:nvPr/>
              </p:nvSpPr>
              <p:spPr bwMode="auto">
                <a:xfrm>
                  <a:off x="231" y="0"/>
                  <a:ext cx="90" cy="223"/>
                </a:xfrm>
                <a:custGeom>
                  <a:avLst/>
                  <a:gdLst>
                    <a:gd name="T0" fmla="*/ 8 w 90"/>
                    <a:gd name="T1" fmla="*/ 222 h 223"/>
                    <a:gd name="T2" fmla="*/ 89 w 90"/>
                    <a:gd name="T3" fmla="*/ 0 h 223"/>
                    <a:gd name="T4" fmla="*/ 86 w 90"/>
                    <a:gd name="T5" fmla="*/ 0 h 223"/>
                    <a:gd name="T6" fmla="*/ 0 w 90"/>
                    <a:gd name="T7" fmla="*/ 218 h 223"/>
                    <a:gd name="T8" fmla="*/ 8 w 90"/>
                    <a:gd name="T9" fmla="*/ 222 h 223"/>
                    <a:gd name="T10" fmla="*/ 8 w 90"/>
                    <a:gd name="T11" fmla="*/ 222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0" h="223">
                      <a:moveTo>
                        <a:pt x="8" y="222"/>
                      </a:moveTo>
                      <a:lnTo>
                        <a:pt x="89" y="0"/>
                      </a:lnTo>
                      <a:lnTo>
                        <a:pt x="86" y="0"/>
                      </a:lnTo>
                      <a:lnTo>
                        <a:pt x="0" y="218"/>
                      </a:lnTo>
                      <a:lnTo>
                        <a:pt x="8" y="2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未知"/>
                <p:cNvSpPr>
                  <a:spLocks/>
                </p:cNvSpPr>
                <p:nvPr/>
              </p:nvSpPr>
              <p:spPr bwMode="auto">
                <a:xfrm>
                  <a:off x="97" y="229"/>
                  <a:ext cx="20" cy="120"/>
                </a:xfrm>
                <a:custGeom>
                  <a:avLst/>
                  <a:gdLst>
                    <a:gd name="T0" fmla="*/ 4 w 20"/>
                    <a:gd name="T1" fmla="*/ 0 h 120"/>
                    <a:gd name="T2" fmla="*/ 0 w 20"/>
                    <a:gd name="T3" fmla="*/ 7 h 120"/>
                    <a:gd name="T4" fmla="*/ 4 w 20"/>
                    <a:gd name="T5" fmla="*/ 11 h 120"/>
                    <a:gd name="T6" fmla="*/ 0 w 20"/>
                    <a:gd name="T7" fmla="*/ 97 h 120"/>
                    <a:gd name="T8" fmla="*/ 11 w 20"/>
                    <a:gd name="T9" fmla="*/ 119 h 120"/>
                    <a:gd name="T10" fmla="*/ 19 w 20"/>
                    <a:gd name="T11" fmla="*/ 94 h 120"/>
                    <a:gd name="T12" fmla="*/ 7 w 20"/>
                    <a:gd name="T13" fmla="*/ 11 h 120"/>
                    <a:gd name="T14" fmla="*/ 11 w 20"/>
                    <a:gd name="T15" fmla="*/ 4 h 120"/>
                    <a:gd name="T16" fmla="*/ 4 w 20"/>
                    <a:gd name="T17" fmla="*/ 0 h 120"/>
                    <a:gd name="T18" fmla="*/ 4 w 20"/>
                    <a:gd name="T19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120">
                      <a:moveTo>
                        <a:pt x="4" y="0"/>
                      </a:moveTo>
                      <a:lnTo>
                        <a:pt x="0" y="7"/>
                      </a:lnTo>
                      <a:lnTo>
                        <a:pt x="4" y="11"/>
                      </a:lnTo>
                      <a:lnTo>
                        <a:pt x="0" y="97"/>
                      </a:lnTo>
                      <a:lnTo>
                        <a:pt x="11" y="119"/>
                      </a:lnTo>
                      <a:lnTo>
                        <a:pt x="19" y="94"/>
                      </a:lnTo>
                      <a:lnTo>
                        <a:pt x="7" y="11"/>
                      </a:lnTo>
                      <a:lnTo>
                        <a:pt x="11" y="4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未知"/>
                <p:cNvSpPr>
                  <a:spLocks/>
                </p:cNvSpPr>
                <p:nvPr/>
              </p:nvSpPr>
              <p:spPr bwMode="auto">
                <a:xfrm>
                  <a:off x="75" y="161"/>
                  <a:ext cx="53" cy="69"/>
                </a:xfrm>
                <a:custGeom>
                  <a:avLst/>
                  <a:gdLst>
                    <a:gd name="T0" fmla="*/ 41 w 53"/>
                    <a:gd name="T1" fmla="*/ 50 h 69"/>
                    <a:gd name="T2" fmla="*/ 41 w 53"/>
                    <a:gd name="T3" fmla="*/ 47 h 69"/>
                    <a:gd name="T4" fmla="*/ 52 w 53"/>
                    <a:gd name="T5" fmla="*/ 39 h 69"/>
                    <a:gd name="T6" fmla="*/ 48 w 53"/>
                    <a:gd name="T7" fmla="*/ 32 h 69"/>
                    <a:gd name="T8" fmla="*/ 44 w 53"/>
                    <a:gd name="T9" fmla="*/ 25 h 69"/>
                    <a:gd name="T10" fmla="*/ 48 w 53"/>
                    <a:gd name="T11" fmla="*/ 22 h 69"/>
                    <a:gd name="T12" fmla="*/ 48 w 53"/>
                    <a:gd name="T13" fmla="*/ 22 h 69"/>
                    <a:gd name="T14" fmla="*/ 41 w 53"/>
                    <a:gd name="T15" fmla="*/ 14 h 69"/>
                    <a:gd name="T16" fmla="*/ 41 w 53"/>
                    <a:gd name="T17" fmla="*/ 11 h 69"/>
                    <a:gd name="T18" fmla="*/ 29 w 53"/>
                    <a:gd name="T19" fmla="*/ 0 h 69"/>
                    <a:gd name="T20" fmla="*/ 22 w 53"/>
                    <a:gd name="T21" fmla="*/ 4 h 69"/>
                    <a:gd name="T22" fmla="*/ 15 w 53"/>
                    <a:gd name="T23" fmla="*/ 11 h 69"/>
                    <a:gd name="T24" fmla="*/ 15 w 53"/>
                    <a:gd name="T25" fmla="*/ 22 h 69"/>
                    <a:gd name="T26" fmla="*/ 11 w 53"/>
                    <a:gd name="T27" fmla="*/ 18 h 69"/>
                    <a:gd name="T28" fmla="*/ 7 w 53"/>
                    <a:gd name="T29" fmla="*/ 29 h 69"/>
                    <a:gd name="T30" fmla="*/ 15 w 53"/>
                    <a:gd name="T31" fmla="*/ 32 h 69"/>
                    <a:gd name="T32" fmla="*/ 15 w 53"/>
                    <a:gd name="T33" fmla="*/ 39 h 69"/>
                    <a:gd name="T34" fmla="*/ 11 w 53"/>
                    <a:gd name="T35" fmla="*/ 43 h 69"/>
                    <a:gd name="T36" fmla="*/ 7 w 53"/>
                    <a:gd name="T37" fmla="*/ 47 h 69"/>
                    <a:gd name="T38" fmla="*/ 0 w 53"/>
                    <a:gd name="T39" fmla="*/ 54 h 69"/>
                    <a:gd name="T40" fmla="*/ 3 w 53"/>
                    <a:gd name="T41" fmla="*/ 61 h 69"/>
                    <a:gd name="T42" fmla="*/ 26 w 53"/>
                    <a:gd name="T43" fmla="*/ 68 h 69"/>
                    <a:gd name="T44" fmla="*/ 41 w 53"/>
                    <a:gd name="T45" fmla="*/ 50 h 69"/>
                    <a:gd name="T46" fmla="*/ 41 w 53"/>
                    <a:gd name="T47" fmla="*/ 5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3" h="69">
                      <a:moveTo>
                        <a:pt x="41" y="50"/>
                      </a:moveTo>
                      <a:lnTo>
                        <a:pt x="41" y="47"/>
                      </a:lnTo>
                      <a:lnTo>
                        <a:pt x="52" y="39"/>
                      </a:lnTo>
                      <a:lnTo>
                        <a:pt x="48" y="32"/>
                      </a:lnTo>
                      <a:lnTo>
                        <a:pt x="44" y="25"/>
                      </a:lnTo>
                      <a:lnTo>
                        <a:pt x="48" y="22"/>
                      </a:lnTo>
                      <a:lnTo>
                        <a:pt x="41" y="14"/>
                      </a:lnTo>
                      <a:lnTo>
                        <a:pt x="41" y="11"/>
                      </a:lnTo>
                      <a:lnTo>
                        <a:pt x="29" y="0"/>
                      </a:lnTo>
                      <a:lnTo>
                        <a:pt x="22" y="4"/>
                      </a:lnTo>
                      <a:lnTo>
                        <a:pt x="15" y="11"/>
                      </a:lnTo>
                      <a:lnTo>
                        <a:pt x="15" y="22"/>
                      </a:lnTo>
                      <a:lnTo>
                        <a:pt x="11" y="18"/>
                      </a:lnTo>
                      <a:lnTo>
                        <a:pt x="7" y="29"/>
                      </a:lnTo>
                      <a:lnTo>
                        <a:pt x="15" y="32"/>
                      </a:lnTo>
                      <a:lnTo>
                        <a:pt x="15" y="39"/>
                      </a:lnTo>
                      <a:lnTo>
                        <a:pt x="11" y="43"/>
                      </a:lnTo>
                      <a:lnTo>
                        <a:pt x="7" y="47"/>
                      </a:lnTo>
                      <a:lnTo>
                        <a:pt x="0" y="54"/>
                      </a:lnTo>
                      <a:lnTo>
                        <a:pt x="3" y="61"/>
                      </a:lnTo>
                      <a:lnTo>
                        <a:pt x="26" y="68"/>
                      </a:lnTo>
                      <a:lnTo>
                        <a:pt x="41" y="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未知"/>
                <p:cNvSpPr>
                  <a:spLocks/>
                </p:cNvSpPr>
                <p:nvPr/>
              </p:nvSpPr>
              <p:spPr bwMode="auto">
                <a:xfrm>
                  <a:off x="112" y="588"/>
                  <a:ext cx="72" cy="30"/>
                </a:xfrm>
                <a:custGeom>
                  <a:avLst/>
                  <a:gdLst>
                    <a:gd name="T0" fmla="*/ 0 w 72"/>
                    <a:gd name="T1" fmla="*/ 7 h 30"/>
                    <a:gd name="T2" fmla="*/ 4 w 72"/>
                    <a:gd name="T3" fmla="*/ 7 h 30"/>
                    <a:gd name="T4" fmla="*/ 4 w 72"/>
                    <a:gd name="T5" fmla="*/ 14 h 30"/>
                    <a:gd name="T6" fmla="*/ 4 w 72"/>
                    <a:gd name="T7" fmla="*/ 18 h 30"/>
                    <a:gd name="T8" fmla="*/ 7 w 72"/>
                    <a:gd name="T9" fmla="*/ 22 h 30"/>
                    <a:gd name="T10" fmla="*/ 15 w 72"/>
                    <a:gd name="T11" fmla="*/ 25 h 30"/>
                    <a:gd name="T12" fmla="*/ 19 w 72"/>
                    <a:gd name="T13" fmla="*/ 25 h 30"/>
                    <a:gd name="T14" fmla="*/ 22 w 72"/>
                    <a:gd name="T15" fmla="*/ 25 h 30"/>
                    <a:gd name="T16" fmla="*/ 30 w 72"/>
                    <a:gd name="T17" fmla="*/ 25 h 30"/>
                    <a:gd name="T18" fmla="*/ 37 w 72"/>
                    <a:gd name="T19" fmla="*/ 25 h 30"/>
                    <a:gd name="T20" fmla="*/ 45 w 72"/>
                    <a:gd name="T21" fmla="*/ 29 h 30"/>
                    <a:gd name="T22" fmla="*/ 48 w 72"/>
                    <a:gd name="T23" fmla="*/ 29 h 30"/>
                    <a:gd name="T24" fmla="*/ 59 w 72"/>
                    <a:gd name="T25" fmla="*/ 29 h 30"/>
                    <a:gd name="T26" fmla="*/ 71 w 72"/>
                    <a:gd name="T27" fmla="*/ 25 h 30"/>
                    <a:gd name="T28" fmla="*/ 71 w 72"/>
                    <a:gd name="T29" fmla="*/ 22 h 30"/>
                    <a:gd name="T30" fmla="*/ 71 w 72"/>
                    <a:gd name="T31" fmla="*/ 18 h 30"/>
                    <a:gd name="T32" fmla="*/ 59 w 72"/>
                    <a:gd name="T33" fmla="*/ 14 h 30"/>
                    <a:gd name="T34" fmla="*/ 52 w 72"/>
                    <a:gd name="T35" fmla="*/ 11 h 30"/>
                    <a:gd name="T36" fmla="*/ 48 w 72"/>
                    <a:gd name="T37" fmla="*/ 7 h 30"/>
                    <a:gd name="T38" fmla="*/ 45 w 72"/>
                    <a:gd name="T39" fmla="*/ 0 h 30"/>
                    <a:gd name="T40" fmla="*/ 0 w 72"/>
                    <a:gd name="T41" fmla="*/ 7 h 30"/>
                    <a:gd name="T42" fmla="*/ 0 w 72"/>
                    <a:gd name="T43" fmla="*/ 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2" h="30">
                      <a:moveTo>
                        <a:pt x="0" y="7"/>
                      </a:moveTo>
                      <a:lnTo>
                        <a:pt x="4" y="7"/>
                      </a:lnTo>
                      <a:lnTo>
                        <a:pt x="4" y="14"/>
                      </a:lnTo>
                      <a:lnTo>
                        <a:pt x="4" y="18"/>
                      </a:lnTo>
                      <a:lnTo>
                        <a:pt x="7" y="22"/>
                      </a:lnTo>
                      <a:lnTo>
                        <a:pt x="15" y="25"/>
                      </a:lnTo>
                      <a:lnTo>
                        <a:pt x="19" y="25"/>
                      </a:lnTo>
                      <a:lnTo>
                        <a:pt x="22" y="25"/>
                      </a:lnTo>
                      <a:lnTo>
                        <a:pt x="30" y="25"/>
                      </a:lnTo>
                      <a:lnTo>
                        <a:pt x="37" y="25"/>
                      </a:lnTo>
                      <a:lnTo>
                        <a:pt x="45" y="29"/>
                      </a:lnTo>
                      <a:lnTo>
                        <a:pt x="48" y="29"/>
                      </a:lnTo>
                      <a:lnTo>
                        <a:pt x="59" y="29"/>
                      </a:lnTo>
                      <a:lnTo>
                        <a:pt x="71" y="25"/>
                      </a:lnTo>
                      <a:lnTo>
                        <a:pt x="71" y="22"/>
                      </a:lnTo>
                      <a:lnTo>
                        <a:pt x="71" y="18"/>
                      </a:lnTo>
                      <a:lnTo>
                        <a:pt x="59" y="14"/>
                      </a:lnTo>
                      <a:lnTo>
                        <a:pt x="52" y="11"/>
                      </a:lnTo>
                      <a:lnTo>
                        <a:pt x="48" y="7"/>
                      </a:lnTo>
                      <a:lnTo>
                        <a:pt x="45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222222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未知"/>
                <p:cNvSpPr>
                  <a:spLocks/>
                </p:cNvSpPr>
                <p:nvPr/>
              </p:nvSpPr>
              <p:spPr bwMode="auto">
                <a:xfrm>
                  <a:off x="56" y="154"/>
                  <a:ext cx="49" cy="62"/>
                </a:xfrm>
                <a:custGeom>
                  <a:avLst/>
                  <a:gdLst>
                    <a:gd name="T0" fmla="*/ 48 w 49"/>
                    <a:gd name="T1" fmla="*/ 7 h 62"/>
                    <a:gd name="T2" fmla="*/ 48 w 49"/>
                    <a:gd name="T3" fmla="*/ 7 h 62"/>
                    <a:gd name="T4" fmla="*/ 48 w 49"/>
                    <a:gd name="T5" fmla="*/ 3 h 62"/>
                    <a:gd name="T6" fmla="*/ 48 w 49"/>
                    <a:gd name="T7" fmla="*/ 0 h 62"/>
                    <a:gd name="T8" fmla="*/ 48 w 49"/>
                    <a:gd name="T9" fmla="*/ 0 h 62"/>
                    <a:gd name="T10" fmla="*/ 41 w 49"/>
                    <a:gd name="T11" fmla="*/ 0 h 62"/>
                    <a:gd name="T12" fmla="*/ 34 w 49"/>
                    <a:gd name="T13" fmla="*/ 0 h 62"/>
                    <a:gd name="T14" fmla="*/ 30 w 49"/>
                    <a:gd name="T15" fmla="*/ 3 h 62"/>
                    <a:gd name="T16" fmla="*/ 26 w 49"/>
                    <a:gd name="T17" fmla="*/ 3 h 62"/>
                    <a:gd name="T18" fmla="*/ 11 w 49"/>
                    <a:gd name="T19" fmla="*/ 7 h 62"/>
                    <a:gd name="T20" fmla="*/ 4 w 49"/>
                    <a:gd name="T21" fmla="*/ 18 h 62"/>
                    <a:gd name="T22" fmla="*/ 4 w 49"/>
                    <a:gd name="T23" fmla="*/ 21 h 62"/>
                    <a:gd name="T24" fmla="*/ 0 w 49"/>
                    <a:gd name="T25" fmla="*/ 21 h 62"/>
                    <a:gd name="T26" fmla="*/ 0 w 49"/>
                    <a:gd name="T27" fmla="*/ 25 h 62"/>
                    <a:gd name="T28" fmla="*/ 0 w 49"/>
                    <a:gd name="T29" fmla="*/ 25 h 62"/>
                    <a:gd name="T30" fmla="*/ 0 w 49"/>
                    <a:gd name="T31" fmla="*/ 29 h 62"/>
                    <a:gd name="T32" fmla="*/ 0 w 49"/>
                    <a:gd name="T33" fmla="*/ 36 h 62"/>
                    <a:gd name="T34" fmla="*/ 0 w 49"/>
                    <a:gd name="T35" fmla="*/ 39 h 62"/>
                    <a:gd name="T36" fmla="*/ 7 w 49"/>
                    <a:gd name="T37" fmla="*/ 50 h 62"/>
                    <a:gd name="T38" fmla="*/ 19 w 49"/>
                    <a:gd name="T39" fmla="*/ 61 h 62"/>
                    <a:gd name="T40" fmla="*/ 26 w 49"/>
                    <a:gd name="T41" fmla="*/ 54 h 62"/>
                    <a:gd name="T42" fmla="*/ 30 w 49"/>
                    <a:gd name="T43" fmla="*/ 50 h 62"/>
                    <a:gd name="T44" fmla="*/ 34 w 49"/>
                    <a:gd name="T45" fmla="*/ 46 h 62"/>
                    <a:gd name="T46" fmla="*/ 34 w 49"/>
                    <a:gd name="T47" fmla="*/ 39 h 62"/>
                    <a:gd name="T48" fmla="*/ 26 w 49"/>
                    <a:gd name="T49" fmla="*/ 36 h 62"/>
                    <a:gd name="T50" fmla="*/ 26 w 49"/>
                    <a:gd name="T51" fmla="*/ 36 h 62"/>
                    <a:gd name="T52" fmla="*/ 30 w 49"/>
                    <a:gd name="T53" fmla="*/ 25 h 62"/>
                    <a:gd name="T54" fmla="*/ 34 w 49"/>
                    <a:gd name="T55" fmla="*/ 29 h 62"/>
                    <a:gd name="T56" fmla="*/ 34 w 49"/>
                    <a:gd name="T57" fmla="*/ 25 h 62"/>
                    <a:gd name="T58" fmla="*/ 34 w 49"/>
                    <a:gd name="T59" fmla="*/ 25 h 62"/>
                    <a:gd name="T60" fmla="*/ 41 w 49"/>
                    <a:gd name="T61" fmla="*/ 11 h 62"/>
                    <a:gd name="T62" fmla="*/ 48 w 49"/>
                    <a:gd name="T63" fmla="*/ 7 h 62"/>
                    <a:gd name="T64" fmla="*/ 48 w 49"/>
                    <a:gd name="T65" fmla="*/ 7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49" h="62">
                      <a:moveTo>
                        <a:pt x="48" y="7"/>
                      </a:moveTo>
                      <a:lnTo>
                        <a:pt x="48" y="7"/>
                      </a:lnTo>
                      <a:lnTo>
                        <a:pt x="48" y="3"/>
                      </a:lnTo>
                      <a:lnTo>
                        <a:pt x="48" y="0"/>
                      </a:lnTo>
                      <a:lnTo>
                        <a:pt x="41" y="0"/>
                      </a:lnTo>
                      <a:lnTo>
                        <a:pt x="34" y="0"/>
                      </a:lnTo>
                      <a:lnTo>
                        <a:pt x="30" y="3"/>
                      </a:lnTo>
                      <a:lnTo>
                        <a:pt x="26" y="3"/>
                      </a:lnTo>
                      <a:lnTo>
                        <a:pt x="11" y="7"/>
                      </a:lnTo>
                      <a:lnTo>
                        <a:pt x="4" y="18"/>
                      </a:lnTo>
                      <a:lnTo>
                        <a:pt x="4" y="21"/>
                      </a:lnTo>
                      <a:lnTo>
                        <a:pt x="0" y="21"/>
                      </a:lnTo>
                      <a:lnTo>
                        <a:pt x="0" y="25"/>
                      </a:lnTo>
                      <a:lnTo>
                        <a:pt x="0" y="29"/>
                      </a:lnTo>
                      <a:lnTo>
                        <a:pt x="0" y="36"/>
                      </a:lnTo>
                      <a:lnTo>
                        <a:pt x="0" y="39"/>
                      </a:lnTo>
                      <a:lnTo>
                        <a:pt x="7" y="50"/>
                      </a:lnTo>
                      <a:lnTo>
                        <a:pt x="19" y="61"/>
                      </a:lnTo>
                      <a:lnTo>
                        <a:pt x="26" y="54"/>
                      </a:lnTo>
                      <a:lnTo>
                        <a:pt x="30" y="50"/>
                      </a:lnTo>
                      <a:lnTo>
                        <a:pt x="34" y="46"/>
                      </a:lnTo>
                      <a:lnTo>
                        <a:pt x="34" y="39"/>
                      </a:lnTo>
                      <a:lnTo>
                        <a:pt x="26" y="36"/>
                      </a:lnTo>
                      <a:lnTo>
                        <a:pt x="30" y="25"/>
                      </a:lnTo>
                      <a:lnTo>
                        <a:pt x="34" y="29"/>
                      </a:lnTo>
                      <a:lnTo>
                        <a:pt x="34" y="25"/>
                      </a:lnTo>
                      <a:lnTo>
                        <a:pt x="41" y="11"/>
                      </a:lnTo>
                      <a:lnTo>
                        <a:pt x="48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未知"/>
                <p:cNvSpPr>
                  <a:spLocks/>
                </p:cNvSpPr>
                <p:nvPr/>
              </p:nvSpPr>
              <p:spPr bwMode="auto">
                <a:xfrm>
                  <a:off x="67" y="599"/>
                  <a:ext cx="61" cy="40"/>
                </a:xfrm>
                <a:custGeom>
                  <a:avLst/>
                  <a:gdLst>
                    <a:gd name="T0" fmla="*/ 4 w 61"/>
                    <a:gd name="T1" fmla="*/ 0 h 40"/>
                    <a:gd name="T2" fmla="*/ 0 w 61"/>
                    <a:gd name="T3" fmla="*/ 3 h 40"/>
                    <a:gd name="T4" fmla="*/ 0 w 61"/>
                    <a:gd name="T5" fmla="*/ 7 h 40"/>
                    <a:gd name="T6" fmla="*/ 0 w 61"/>
                    <a:gd name="T7" fmla="*/ 11 h 40"/>
                    <a:gd name="T8" fmla="*/ 0 w 61"/>
                    <a:gd name="T9" fmla="*/ 14 h 40"/>
                    <a:gd name="T10" fmla="*/ 8 w 61"/>
                    <a:gd name="T11" fmla="*/ 21 h 40"/>
                    <a:gd name="T12" fmla="*/ 15 w 61"/>
                    <a:gd name="T13" fmla="*/ 29 h 40"/>
                    <a:gd name="T14" fmla="*/ 34 w 61"/>
                    <a:gd name="T15" fmla="*/ 39 h 40"/>
                    <a:gd name="T16" fmla="*/ 56 w 61"/>
                    <a:gd name="T17" fmla="*/ 39 h 40"/>
                    <a:gd name="T18" fmla="*/ 56 w 61"/>
                    <a:gd name="T19" fmla="*/ 39 h 40"/>
                    <a:gd name="T20" fmla="*/ 60 w 61"/>
                    <a:gd name="T21" fmla="*/ 36 h 40"/>
                    <a:gd name="T22" fmla="*/ 52 w 61"/>
                    <a:gd name="T23" fmla="*/ 25 h 40"/>
                    <a:gd name="T24" fmla="*/ 49 w 61"/>
                    <a:gd name="T25" fmla="*/ 21 h 40"/>
                    <a:gd name="T26" fmla="*/ 30 w 61"/>
                    <a:gd name="T27" fmla="*/ 3 h 40"/>
                    <a:gd name="T28" fmla="*/ 4 w 61"/>
                    <a:gd name="T29" fmla="*/ 0 h 40"/>
                    <a:gd name="T30" fmla="*/ 4 w 61"/>
                    <a:gd name="T31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1" h="40">
                      <a:moveTo>
                        <a:pt x="4" y="0"/>
                      </a:moveTo>
                      <a:lnTo>
                        <a:pt x="0" y="3"/>
                      </a:lnTo>
                      <a:lnTo>
                        <a:pt x="0" y="7"/>
                      </a:lnTo>
                      <a:lnTo>
                        <a:pt x="0" y="11"/>
                      </a:lnTo>
                      <a:lnTo>
                        <a:pt x="0" y="14"/>
                      </a:lnTo>
                      <a:lnTo>
                        <a:pt x="8" y="21"/>
                      </a:lnTo>
                      <a:lnTo>
                        <a:pt x="15" y="29"/>
                      </a:lnTo>
                      <a:lnTo>
                        <a:pt x="34" y="39"/>
                      </a:lnTo>
                      <a:lnTo>
                        <a:pt x="56" y="39"/>
                      </a:lnTo>
                      <a:lnTo>
                        <a:pt x="60" y="36"/>
                      </a:lnTo>
                      <a:lnTo>
                        <a:pt x="52" y="25"/>
                      </a:lnTo>
                      <a:lnTo>
                        <a:pt x="49" y="21"/>
                      </a:lnTo>
                      <a:lnTo>
                        <a:pt x="30" y="3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222222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未知"/>
                <p:cNvSpPr>
                  <a:spLocks/>
                </p:cNvSpPr>
                <p:nvPr/>
              </p:nvSpPr>
              <p:spPr bwMode="auto">
                <a:xfrm>
                  <a:off x="231" y="150"/>
                  <a:ext cx="38" cy="37"/>
                </a:xfrm>
                <a:custGeom>
                  <a:avLst/>
                  <a:gdLst>
                    <a:gd name="T0" fmla="*/ 11 w 38"/>
                    <a:gd name="T1" fmla="*/ 36 h 37"/>
                    <a:gd name="T2" fmla="*/ 15 w 38"/>
                    <a:gd name="T3" fmla="*/ 36 h 37"/>
                    <a:gd name="T4" fmla="*/ 22 w 38"/>
                    <a:gd name="T5" fmla="*/ 33 h 37"/>
                    <a:gd name="T6" fmla="*/ 26 w 38"/>
                    <a:gd name="T7" fmla="*/ 25 h 37"/>
                    <a:gd name="T8" fmla="*/ 30 w 38"/>
                    <a:gd name="T9" fmla="*/ 22 h 37"/>
                    <a:gd name="T10" fmla="*/ 34 w 38"/>
                    <a:gd name="T11" fmla="*/ 15 h 37"/>
                    <a:gd name="T12" fmla="*/ 34 w 38"/>
                    <a:gd name="T13" fmla="*/ 15 h 37"/>
                    <a:gd name="T14" fmla="*/ 37 w 38"/>
                    <a:gd name="T15" fmla="*/ 11 h 37"/>
                    <a:gd name="T16" fmla="*/ 37 w 38"/>
                    <a:gd name="T17" fmla="*/ 4 h 37"/>
                    <a:gd name="T18" fmla="*/ 34 w 38"/>
                    <a:gd name="T19" fmla="*/ 0 h 37"/>
                    <a:gd name="T20" fmla="*/ 22 w 38"/>
                    <a:gd name="T21" fmla="*/ 0 h 37"/>
                    <a:gd name="T22" fmla="*/ 11 w 38"/>
                    <a:gd name="T23" fmla="*/ 7 h 37"/>
                    <a:gd name="T24" fmla="*/ 8 w 38"/>
                    <a:gd name="T25" fmla="*/ 18 h 37"/>
                    <a:gd name="T26" fmla="*/ 0 w 38"/>
                    <a:gd name="T27" fmla="*/ 22 h 37"/>
                    <a:gd name="T28" fmla="*/ 11 w 38"/>
                    <a:gd name="T29" fmla="*/ 36 h 37"/>
                    <a:gd name="T30" fmla="*/ 11 w 38"/>
                    <a:gd name="T31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8" h="37">
                      <a:moveTo>
                        <a:pt x="11" y="36"/>
                      </a:moveTo>
                      <a:lnTo>
                        <a:pt x="15" y="36"/>
                      </a:lnTo>
                      <a:lnTo>
                        <a:pt x="22" y="33"/>
                      </a:lnTo>
                      <a:lnTo>
                        <a:pt x="26" y="25"/>
                      </a:lnTo>
                      <a:lnTo>
                        <a:pt x="30" y="22"/>
                      </a:lnTo>
                      <a:lnTo>
                        <a:pt x="34" y="15"/>
                      </a:lnTo>
                      <a:lnTo>
                        <a:pt x="37" y="11"/>
                      </a:lnTo>
                      <a:lnTo>
                        <a:pt x="37" y="4"/>
                      </a:lnTo>
                      <a:lnTo>
                        <a:pt x="34" y="0"/>
                      </a:lnTo>
                      <a:lnTo>
                        <a:pt x="22" y="0"/>
                      </a:lnTo>
                      <a:lnTo>
                        <a:pt x="11" y="7"/>
                      </a:lnTo>
                      <a:lnTo>
                        <a:pt x="8" y="18"/>
                      </a:lnTo>
                      <a:lnTo>
                        <a:pt x="0" y="22"/>
                      </a:lnTo>
                      <a:lnTo>
                        <a:pt x="11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未知"/>
                <p:cNvSpPr>
                  <a:spLocks/>
                </p:cNvSpPr>
                <p:nvPr/>
              </p:nvSpPr>
              <p:spPr bwMode="auto">
                <a:xfrm>
                  <a:off x="101" y="211"/>
                  <a:ext cx="16" cy="34"/>
                </a:xfrm>
                <a:custGeom>
                  <a:avLst/>
                  <a:gdLst>
                    <a:gd name="T0" fmla="*/ 15 w 16"/>
                    <a:gd name="T1" fmla="*/ 7 h 34"/>
                    <a:gd name="T2" fmla="*/ 15 w 16"/>
                    <a:gd name="T3" fmla="*/ 0 h 34"/>
                    <a:gd name="T4" fmla="*/ 0 w 16"/>
                    <a:gd name="T5" fmla="*/ 18 h 34"/>
                    <a:gd name="T6" fmla="*/ 7 w 16"/>
                    <a:gd name="T7" fmla="*/ 22 h 34"/>
                    <a:gd name="T8" fmla="*/ 11 w 16"/>
                    <a:gd name="T9" fmla="*/ 33 h 34"/>
                    <a:gd name="T10" fmla="*/ 15 w 16"/>
                    <a:gd name="T11" fmla="*/ 18 h 34"/>
                    <a:gd name="T12" fmla="*/ 15 w 16"/>
                    <a:gd name="T13" fmla="*/ 7 h 34"/>
                    <a:gd name="T14" fmla="*/ 15 w 16"/>
                    <a:gd name="T1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" h="34">
                      <a:moveTo>
                        <a:pt x="15" y="7"/>
                      </a:moveTo>
                      <a:lnTo>
                        <a:pt x="15" y="0"/>
                      </a:lnTo>
                      <a:lnTo>
                        <a:pt x="0" y="18"/>
                      </a:lnTo>
                      <a:lnTo>
                        <a:pt x="7" y="22"/>
                      </a:lnTo>
                      <a:lnTo>
                        <a:pt x="11" y="33"/>
                      </a:lnTo>
                      <a:lnTo>
                        <a:pt x="15" y="18"/>
                      </a:lnTo>
                      <a:lnTo>
                        <a:pt x="15" y="7"/>
                      </a:lnTo>
                      <a:close/>
                    </a:path>
                  </a:pathLst>
                </a:custGeom>
                <a:solidFill>
                  <a:srgbClr val="444444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未知"/>
                <p:cNvSpPr>
                  <a:spLocks/>
                </p:cNvSpPr>
                <p:nvPr/>
              </p:nvSpPr>
              <p:spPr bwMode="auto">
                <a:xfrm>
                  <a:off x="75" y="222"/>
                  <a:ext cx="23" cy="23"/>
                </a:xfrm>
                <a:custGeom>
                  <a:avLst/>
                  <a:gdLst>
                    <a:gd name="T0" fmla="*/ 3 w 23"/>
                    <a:gd name="T1" fmla="*/ 0 h 23"/>
                    <a:gd name="T2" fmla="*/ 0 w 23"/>
                    <a:gd name="T3" fmla="*/ 4 h 23"/>
                    <a:gd name="T4" fmla="*/ 16 w 23"/>
                    <a:gd name="T5" fmla="*/ 22 h 23"/>
                    <a:gd name="T6" fmla="*/ 19 w 23"/>
                    <a:gd name="T7" fmla="*/ 14 h 23"/>
                    <a:gd name="T8" fmla="*/ 22 w 23"/>
                    <a:gd name="T9" fmla="*/ 7 h 23"/>
                    <a:gd name="T10" fmla="*/ 3 w 23"/>
                    <a:gd name="T11" fmla="*/ 0 h 23"/>
                    <a:gd name="T12" fmla="*/ 3 w 23"/>
                    <a:gd name="T1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" h="23">
                      <a:moveTo>
                        <a:pt x="3" y="0"/>
                      </a:moveTo>
                      <a:lnTo>
                        <a:pt x="0" y="4"/>
                      </a:lnTo>
                      <a:lnTo>
                        <a:pt x="16" y="22"/>
                      </a:lnTo>
                      <a:lnTo>
                        <a:pt x="19" y="14"/>
                      </a:lnTo>
                      <a:lnTo>
                        <a:pt x="22" y="7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444444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未知"/>
                <p:cNvSpPr>
                  <a:spLocks/>
                </p:cNvSpPr>
                <p:nvPr/>
              </p:nvSpPr>
              <p:spPr bwMode="auto">
                <a:xfrm>
                  <a:off x="220" y="172"/>
                  <a:ext cx="23" cy="22"/>
                </a:xfrm>
                <a:custGeom>
                  <a:avLst/>
                  <a:gdLst>
                    <a:gd name="T0" fmla="*/ 11 w 23"/>
                    <a:gd name="T1" fmla="*/ 21 h 22"/>
                    <a:gd name="T2" fmla="*/ 22 w 23"/>
                    <a:gd name="T3" fmla="*/ 14 h 22"/>
                    <a:gd name="T4" fmla="*/ 11 w 23"/>
                    <a:gd name="T5" fmla="*/ 0 h 22"/>
                    <a:gd name="T6" fmla="*/ 0 w 23"/>
                    <a:gd name="T7" fmla="*/ 3 h 22"/>
                    <a:gd name="T8" fmla="*/ 11 w 23"/>
                    <a:gd name="T9" fmla="*/ 21 h 22"/>
                    <a:gd name="T10" fmla="*/ 11 w 23"/>
                    <a:gd name="T11" fmla="*/ 2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" h="22">
                      <a:moveTo>
                        <a:pt x="11" y="21"/>
                      </a:moveTo>
                      <a:lnTo>
                        <a:pt x="22" y="14"/>
                      </a:lnTo>
                      <a:lnTo>
                        <a:pt x="11" y="0"/>
                      </a:lnTo>
                      <a:lnTo>
                        <a:pt x="0" y="3"/>
                      </a:lnTo>
                      <a:lnTo>
                        <a:pt x="11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" name="Group 20"/>
              <p:cNvGrpSpPr>
                <a:grpSpLocks/>
              </p:cNvGrpSpPr>
              <p:nvPr/>
            </p:nvGrpSpPr>
            <p:grpSpPr bwMode="auto">
              <a:xfrm>
                <a:off x="0" y="193"/>
                <a:ext cx="153" cy="522"/>
                <a:chOff x="0" y="0"/>
                <a:chExt cx="153" cy="522"/>
              </a:xfrm>
            </p:grpSpPr>
            <p:sp>
              <p:nvSpPr>
                <p:cNvPr id="9" name="未知"/>
                <p:cNvSpPr>
                  <a:spLocks/>
                </p:cNvSpPr>
                <p:nvPr/>
              </p:nvSpPr>
              <p:spPr bwMode="auto">
                <a:xfrm>
                  <a:off x="67" y="409"/>
                  <a:ext cx="42" cy="77"/>
                </a:xfrm>
                <a:custGeom>
                  <a:avLst/>
                  <a:gdLst>
                    <a:gd name="T0" fmla="*/ 41 w 42"/>
                    <a:gd name="T1" fmla="*/ 72 h 77"/>
                    <a:gd name="T2" fmla="*/ 30 w 42"/>
                    <a:gd name="T3" fmla="*/ 61 h 77"/>
                    <a:gd name="T4" fmla="*/ 18 w 42"/>
                    <a:gd name="T5" fmla="*/ 51 h 77"/>
                    <a:gd name="T6" fmla="*/ 15 w 42"/>
                    <a:gd name="T7" fmla="*/ 26 h 77"/>
                    <a:gd name="T8" fmla="*/ 15 w 42"/>
                    <a:gd name="T9" fmla="*/ 0 h 77"/>
                    <a:gd name="T10" fmla="*/ 0 w 42"/>
                    <a:gd name="T11" fmla="*/ 0 h 77"/>
                    <a:gd name="T12" fmla="*/ 0 w 42"/>
                    <a:gd name="T13" fmla="*/ 33 h 77"/>
                    <a:gd name="T14" fmla="*/ 7 w 42"/>
                    <a:gd name="T15" fmla="*/ 58 h 77"/>
                    <a:gd name="T16" fmla="*/ 11 w 42"/>
                    <a:gd name="T17" fmla="*/ 65 h 77"/>
                    <a:gd name="T18" fmla="*/ 33 w 42"/>
                    <a:gd name="T19" fmla="*/ 76 h 77"/>
                    <a:gd name="T20" fmla="*/ 41 w 42"/>
                    <a:gd name="T21" fmla="*/ 72 h 77"/>
                    <a:gd name="T22" fmla="*/ 41 w 42"/>
                    <a:gd name="T23" fmla="*/ 72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2" h="77">
                      <a:moveTo>
                        <a:pt x="41" y="72"/>
                      </a:moveTo>
                      <a:lnTo>
                        <a:pt x="30" y="61"/>
                      </a:lnTo>
                      <a:lnTo>
                        <a:pt x="18" y="51"/>
                      </a:lnTo>
                      <a:lnTo>
                        <a:pt x="15" y="26"/>
                      </a:lnTo>
                      <a:lnTo>
                        <a:pt x="15" y="0"/>
                      </a:lnTo>
                      <a:lnTo>
                        <a:pt x="0" y="0"/>
                      </a:lnTo>
                      <a:lnTo>
                        <a:pt x="0" y="33"/>
                      </a:lnTo>
                      <a:lnTo>
                        <a:pt x="7" y="58"/>
                      </a:lnTo>
                      <a:lnTo>
                        <a:pt x="11" y="65"/>
                      </a:lnTo>
                      <a:lnTo>
                        <a:pt x="33" y="76"/>
                      </a:lnTo>
                      <a:lnTo>
                        <a:pt x="41" y="7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未知"/>
                <p:cNvSpPr>
                  <a:spLocks/>
                </p:cNvSpPr>
                <p:nvPr/>
              </p:nvSpPr>
              <p:spPr bwMode="auto">
                <a:xfrm>
                  <a:off x="78" y="474"/>
                  <a:ext cx="46" cy="19"/>
                </a:xfrm>
                <a:custGeom>
                  <a:avLst/>
                  <a:gdLst>
                    <a:gd name="T0" fmla="*/ 7 w 46"/>
                    <a:gd name="T1" fmla="*/ 11 h 19"/>
                    <a:gd name="T2" fmla="*/ 22 w 46"/>
                    <a:gd name="T3" fmla="*/ 18 h 19"/>
                    <a:gd name="T4" fmla="*/ 45 w 46"/>
                    <a:gd name="T5" fmla="*/ 18 h 19"/>
                    <a:gd name="T6" fmla="*/ 45 w 46"/>
                    <a:gd name="T7" fmla="*/ 14 h 19"/>
                    <a:gd name="T8" fmla="*/ 30 w 46"/>
                    <a:gd name="T9" fmla="*/ 7 h 19"/>
                    <a:gd name="T10" fmla="*/ 22 w 46"/>
                    <a:gd name="T11" fmla="*/ 11 h 19"/>
                    <a:gd name="T12" fmla="*/ 15 w 46"/>
                    <a:gd name="T13" fmla="*/ 7 h 19"/>
                    <a:gd name="T14" fmla="*/ 7 w 46"/>
                    <a:gd name="T15" fmla="*/ 4 h 19"/>
                    <a:gd name="T16" fmla="*/ 0 w 46"/>
                    <a:gd name="T17" fmla="*/ 0 h 19"/>
                    <a:gd name="T18" fmla="*/ 7 w 46"/>
                    <a:gd name="T19" fmla="*/ 11 h 19"/>
                    <a:gd name="T20" fmla="*/ 7 w 46"/>
                    <a:gd name="T21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" h="19">
                      <a:moveTo>
                        <a:pt x="7" y="11"/>
                      </a:moveTo>
                      <a:lnTo>
                        <a:pt x="22" y="18"/>
                      </a:lnTo>
                      <a:lnTo>
                        <a:pt x="45" y="18"/>
                      </a:lnTo>
                      <a:lnTo>
                        <a:pt x="45" y="14"/>
                      </a:lnTo>
                      <a:lnTo>
                        <a:pt x="30" y="7"/>
                      </a:lnTo>
                      <a:lnTo>
                        <a:pt x="22" y="11"/>
                      </a:lnTo>
                      <a:lnTo>
                        <a:pt x="15" y="7"/>
                      </a:lnTo>
                      <a:lnTo>
                        <a:pt x="7" y="4"/>
                      </a:lnTo>
                      <a:lnTo>
                        <a:pt x="0" y="0"/>
                      </a:lnTo>
                      <a:lnTo>
                        <a:pt x="7" y="1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未知"/>
                <p:cNvSpPr>
                  <a:spLocks/>
                </p:cNvSpPr>
                <p:nvPr/>
              </p:nvSpPr>
              <p:spPr bwMode="auto">
                <a:xfrm>
                  <a:off x="26" y="94"/>
                  <a:ext cx="101" cy="176"/>
                </a:xfrm>
                <a:custGeom>
                  <a:avLst/>
                  <a:gdLst>
                    <a:gd name="T0" fmla="*/ 11 w 101"/>
                    <a:gd name="T1" fmla="*/ 147 h 176"/>
                    <a:gd name="T2" fmla="*/ 7 w 101"/>
                    <a:gd name="T3" fmla="*/ 158 h 176"/>
                    <a:gd name="T4" fmla="*/ 4 w 101"/>
                    <a:gd name="T5" fmla="*/ 168 h 176"/>
                    <a:gd name="T6" fmla="*/ 0 w 101"/>
                    <a:gd name="T7" fmla="*/ 175 h 176"/>
                    <a:gd name="T8" fmla="*/ 48 w 101"/>
                    <a:gd name="T9" fmla="*/ 175 h 176"/>
                    <a:gd name="T10" fmla="*/ 59 w 101"/>
                    <a:gd name="T11" fmla="*/ 172 h 176"/>
                    <a:gd name="T12" fmla="*/ 74 w 101"/>
                    <a:gd name="T13" fmla="*/ 165 h 176"/>
                    <a:gd name="T14" fmla="*/ 97 w 101"/>
                    <a:gd name="T15" fmla="*/ 150 h 176"/>
                    <a:gd name="T16" fmla="*/ 100 w 101"/>
                    <a:gd name="T17" fmla="*/ 143 h 176"/>
                    <a:gd name="T18" fmla="*/ 89 w 101"/>
                    <a:gd name="T19" fmla="*/ 129 h 176"/>
                    <a:gd name="T20" fmla="*/ 86 w 101"/>
                    <a:gd name="T21" fmla="*/ 118 h 176"/>
                    <a:gd name="T22" fmla="*/ 82 w 101"/>
                    <a:gd name="T23" fmla="*/ 107 h 176"/>
                    <a:gd name="T24" fmla="*/ 56 w 101"/>
                    <a:gd name="T25" fmla="*/ 129 h 176"/>
                    <a:gd name="T26" fmla="*/ 41 w 101"/>
                    <a:gd name="T27" fmla="*/ 129 h 176"/>
                    <a:gd name="T28" fmla="*/ 37 w 101"/>
                    <a:gd name="T29" fmla="*/ 122 h 176"/>
                    <a:gd name="T30" fmla="*/ 26 w 101"/>
                    <a:gd name="T31" fmla="*/ 75 h 176"/>
                    <a:gd name="T32" fmla="*/ 15 w 101"/>
                    <a:gd name="T33" fmla="*/ 25 h 176"/>
                    <a:gd name="T34" fmla="*/ 18 w 101"/>
                    <a:gd name="T35" fmla="*/ 18 h 176"/>
                    <a:gd name="T36" fmla="*/ 30 w 101"/>
                    <a:gd name="T37" fmla="*/ 14 h 176"/>
                    <a:gd name="T38" fmla="*/ 41 w 101"/>
                    <a:gd name="T39" fmla="*/ 18 h 176"/>
                    <a:gd name="T40" fmla="*/ 48 w 101"/>
                    <a:gd name="T41" fmla="*/ 18 h 176"/>
                    <a:gd name="T42" fmla="*/ 52 w 101"/>
                    <a:gd name="T43" fmla="*/ 39 h 176"/>
                    <a:gd name="T44" fmla="*/ 52 w 101"/>
                    <a:gd name="T45" fmla="*/ 57 h 176"/>
                    <a:gd name="T46" fmla="*/ 56 w 101"/>
                    <a:gd name="T47" fmla="*/ 93 h 176"/>
                    <a:gd name="T48" fmla="*/ 78 w 101"/>
                    <a:gd name="T49" fmla="*/ 86 h 176"/>
                    <a:gd name="T50" fmla="*/ 78 w 101"/>
                    <a:gd name="T51" fmla="*/ 79 h 176"/>
                    <a:gd name="T52" fmla="*/ 86 w 101"/>
                    <a:gd name="T53" fmla="*/ 71 h 176"/>
                    <a:gd name="T54" fmla="*/ 86 w 101"/>
                    <a:gd name="T55" fmla="*/ 64 h 176"/>
                    <a:gd name="T56" fmla="*/ 86 w 101"/>
                    <a:gd name="T57" fmla="*/ 57 h 176"/>
                    <a:gd name="T58" fmla="*/ 82 w 101"/>
                    <a:gd name="T59" fmla="*/ 50 h 176"/>
                    <a:gd name="T60" fmla="*/ 78 w 101"/>
                    <a:gd name="T61" fmla="*/ 43 h 176"/>
                    <a:gd name="T62" fmla="*/ 63 w 101"/>
                    <a:gd name="T63" fmla="*/ 10 h 176"/>
                    <a:gd name="T64" fmla="*/ 63 w 101"/>
                    <a:gd name="T65" fmla="*/ 18 h 176"/>
                    <a:gd name="T66" fmla="*/ 45 w 101"/>
                    <a:gd name="T67" fmla="*/ 7 h 176"/>
                    <a:gd name="T68" fmla="*/ 11 w 101"/>
                    <a:gd name="T69" fmla="*/ 0 h 176"/>
                    <a:gd name="T70" fmla="*/ 11 w 101"/>
                    <a:gd name="T71" fmla="*/ 3 h 176"/>
                    <a:gd name="T72" fmla="*/ 4 w 101"/>
                    <a:gd name="T73" fmla="*/ 28 h 176"/>
                    <a:gd name="T74" fmla="*/ 4 w 101"/>
                    <a:gd name="T75" fmla="*/ 50 h 176"/>
                    <a:gd name="T76" fmla="*/ 4 w 101"/>
                    <a:gd name="T77" fmla="*/ 64 h 176"/>
                    <a:gd name="T78" fmla="*/ 7 w 101"/>
                    <a:gd name="T79" fmla="*/ 79 h 176"/>
                    <a:gd name="T80" fmla="*/ 15 w 101"/>
                    <a:gd name="T81" fmla="*/ 100 h 176"/>
                    <a:gd name="T82" fmla="*/ 18 w 101"/>
                    <a:gd name="T83" fmla="*/ 125 h 176"/>
                    <a:gd name="T84" fmla="*/ 18 w 101"/>
                    <a:gd name="T85" fmla="*/ 132 h 176"/>
                    <a:gd name="T86" fmla="*/ 11 w 101"/>
                    <a:gd name="T87" fmla="*/ 147 h 176"/>
                    <a:gd name="T88" fmla="*/ 11 w 101"/>
                    <a:gd name="T89" fmla="*/ 147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01" h="176">
                      <a:moveTo>
                        <a:pt x="11" y="147"/>
                      </a:moveTo>
                      <a:lnTo>
                        <a:pt x="7" y="158"/>
                      </a:lnTo>
                      <a:lnTo>
                        <a:pt x="4" y="168"/>
                      </a:lnTo>
                      <a:lnTo>
                        <a:pt x="0" y="175"/>
                      </a:lnTo>
                      <a:lnTo>
                        <a:pt x="48" y="175"/>
                      </a:lnTo>
                      <a:lnTo>
                        <a:pt x="59" y="172"/>
                      </a:lnTo>
                      <a:lnTo>
                        <a:pt x="74" y="165"/>
                      </a:lnTo>
                      <a:lnTo>
                        <a:pt x="97" y="150"/>
                      </a:lnTo>
                      <a:lnTo>
                        <a:pt x="100" y="143"/>
                      </a:lnTo>
                      <a:lnTo>
                        <a:pt x="89" y="129"/>
                      </a:lnTo>
                      <a:lnTo>
                        <a:pt x="86" y="118"/>
                      </a:lnTo>
                      <a:lnTo>
                        <a:pt x="82" y="107"/>
                      </a:lnTo>
                      <a:lnTo>
                        <a:pt x="56" y="129"/>
                      </a:lnTo>
                      <a:lnTo>
                        <a:pt x="41" y="129"/>
                      </a:lnTo>
                      <a:lnTo>
                        <a:pt x="37" y="122"/>
                      </a:lnTo>
                      <a:lnTo>
                        <a:pt x="26" y="75"/>
                      </a:lnTo>
                      <a:lnTo>
                        <a:pt x="15" y="25"/>
                      </a:lnTo>
                      <a:lnTo>
                        <a:pt x="18" y="18"/>
                      </a:lnTo>
                      <a:lnTo>
                        <a:pt x="30" y="14"/>
                      </a:lnTo>
                      <a:lnTo>
                        <a:pt x="41" y="18"/>
                      </a:lnTo>
                      <a:lnTo>
                        <a:pt x="48" y="18"/>
                      </a:lnTo>
                      <a:lnTo>
                        <a:pt x="52" y="39"/>
                      </a:lnTo>
                      <a:lnTo>
                        <a:pt x="52" y="57"/>
                      </a:lnTo>
                      <a:lnTo>
                        <a:pt x="56" y="93"/>
                      </a:lnTo>
                      <a:lnTo>
                        <a:pt x="78" y="86"/>
                      </a:lnTo>
                      <a:lnTo>
                        <a:pt x="78" y="79"/>
                      </a:lnTo>
                      <a:lnTo>
                        <a:pt x="86" y="71"/>
                      </a:lnTo>
                      <a:lnTo>
                        <a:pt x="86" y="64"/>
                      </a:lnTo>
                      <a:lnTo>
                        <a:pt x="86" y="57"/>
                      </a:lnTo>
                      <a:lnTo>
                        <a:pt x="82" y="50"/>
                      </a:lnTo>
                      <a:lnTo>
                        <a:pt x="78" y="43"/>
                      </a:lnTo>
                      <a:lnTo>
                        <a:pt x="63" y="10"/>
                      </a:lnTo>
                      <a:lnTo>
                        <a:pt x="63" y="18"/>
                      </a:lnTo>
                      <a:lnTo>
                        <a:pt x="45" y="7"/>
                      </a:lnTo>
                      <a:lnTo>
                        <a:pt x="11" y="0"/>
                      </a:lnTo>
                      <a:lnTo>
                        <a:pt x="11" y="3"/>
                      </a:lnTo>
                      <a:lnTo>
                        <a:pt x="4" y="28"/>
                      </a:lnTo>
                      <a:lnTo>
                        <a:pt x="4" y="50"/>
                      </a:lnTo>
                      <a:lnTo>
                        <a:pt x="4" y="64"/>
                      </a:lnTo>
                      <a:lnTo>
                        <a:pt x="7" y="79"/>
                      </a:lnTo>
                      <a:lnTo>
                        <a:pt x="15" y="100"/>
                      </a:lnTo>
                      <a:lnTo>
                        <a:pt x="18" y="125"/>
                      </a:lnTo>
                      <a:lnTo>
                        <a:pt x="18" y="132"/>
                      </a:lnTo>
                      <a:lnTo>
                        <a:pt x="11" y="147"/>
                      </a:lnTo>
                      <a:close/>
                    </a:path>
                  </a:pathLst>
                </a:custGeom>
                <a:solidFill>
                  <a:srgbClr val="888888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未知"/>
                <p:cNvSpPr>
                  <a:spLocks/>
                </p:cNvSpPr>
                <p:nvPr/>
              </p:nvSpPr>
              <p:spPr bwMode="auto">
                <a:xfrm>
                  <a:off x="26" y="248"/>
                  <a:ext cx="109" cy="162"/>
                </a:xfrm>
                <a:custGeom>
                  <a:avLst/>
                  <a:gdLst>
                    <a:gd name="T0" fmla="*/ 7 w 109"/>
                    <a:gd name="T1" fmla="*/ 21 h 162"/>
                    <a:gd name="T2" fmla="*/ 7 w 109"/>
                    <a:gd name="T3" fmla="*/ 36 h 162"/>
                    <a:gd name="T4" fmla="*/ 11 w 109"/>
                    <a:gd name="T5" fmla="*/ 50 h 162"/>
                    <a:gd name="T6" fmla="*/ 11 w 109"/>
                    <a:gd name="T7" fmla="*/ 61 h 162"/>
                    <a:gd name="T8" fmla="*/ 11 w 109"/>
                    <a:gd name="T9" fmla="*/ 93 h 162"/>
                    <a:gd name="T10" fmla="*/ 11 w 109"/>
                    <a:gd name="T11" fmla="*/ 129 h 162"/>
                    <a:gd name="T12" fmla="*/ 7 w 109"/>
                    <a:gd name="T13" fmla="*/ 147 h 162"/>
                    <a:gd name="T14" fmla="*/ 0 w 109"/>
                    <a:gd name="T15" fmla="*/ 161 h 162"/>
                    <a:gd name="T16" fmla="*/ 11 w 109"/>
                    <a:gd name="T17" fmla="*/ 161 h 162"/>
                    <a:gd name="T18" fmla="*/ 15 w 109"/>
                    <a:gd name="T19" fmla="*/ 161 h 162"/>
                    <a:gd name="T20" fmla="*/ 48 w 109"/>
                    <a:gd name="T21" fmla="*/ 161 h 162"/>
                    <a:gd name="T22" fmla="*/ 82 w 109"/>
                    <a:gd name="T23" fmla="*/ 161 h 162"/>
                    <a:gd name="T24" fmla="*/ 97 w 109"/>
                    <a:gd name="T25" fmla="*/ 158 h 162"/>
                    <a:gd name="T26" fmla="*/ 108 w 109"/>
                    <a:gd name="T27" fmla="*/ 151 h 162"/>
                    <a:gd name="T28" fmla="*/ 97 w 109"/>
                    <a:gd name="T29" fmla="*/ 129 h 162"/>
                    <a:gd name="T30" fmla="*/ 93 w 109"/>
                    <a:gd name="T31" fmla="*/ 72 h 162"/>
                    <a:gd name="T32" fmla="*/ 89 w 109"/>
                    <a:gd name="T33" fmla="*/ 14 h 162"/>
                    <a:gd name="T34" fmla="*/ 86 w 109"/>
                    <a:gd name="T35" fmla="*/ 0 h 162"/>
                    <a:gd name="T36" fmla="*/ 78 w 109"/>
                    <a:gd name="T37" fmla="*/ 7 h 162"/>
                    <a:gd name="T38" fmla="*/ 45 w 109"/>
                    <a:gd name="T39" fmla="*/ 21 h 162"/>
                    <a:gd name="T40" fmla="*/ 7 w 109"/>
                    <a:gd name="T41" fmla="*/ 21 h 162"/>
                    <a:gd name="T42" fmla="*/ 7 w 109"/>
                    <a:gd name="T43" fmla="*/ 21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9" h="162">
                      <a:moveTo>
                        <a:pt x="7" y="21"/>
                      </a:moveTo>
                      <a:lnTo>
                        <a:pt x="7" y="36"/>
                      </a:lnTo>
                      <a:lnTo>
                        <a:pt x="11" y="50"/>
                      </a:lnTo>
                      <a:lnTo>
                        <a:pt x="11" y="61"/>
                      </a:lnTo>
                      <a:lnTo>
                        <a:pt x="11" y="93"/>
                      </a:lnTo>
                      <a:lnTo>
                        <a:pt x="11" y="129"/>
                      </a:lnTo>
                      <a:lnTo>
                        <a:pt x="7" y="147"/>
                      </a:lnTo>
                      <a:lnTo>
                        <a:pt x="0" y="161"/>
                      </a:lnTo>
                      <a:lnTo>
                        <a:pt x="11" y="161"/>
                      </a:lnTo>
                      <a:lnTo>
                        <a:pt x="15" y="161"/>
                      </a:lnTo>
                      <a:lnTo>
                        <a:pt x="48" y="161"/>
                      </a:lnTo>
                      <a:lnTo>
                        <a:pt x="82" y="161"/>
                      </a:lnTo>
                      <a:lnTo>
                        <a:pt x="97" y="158"/>
                      </a:lnTo>
                      <a:lnTo>
                        <a:pt x="108" y="151"/>
                      </a:lnTo>
                      <a:lnTo>
                        <a:pt x="97" y="129"/>
                      </a:lnTo>
                      <a:lnTo>
                        <a:pt x="93" y="72"/>
                      </a:lnTo>
                      <a:lnTo>
                        <a:pt x="89" y="14"/>
                      </a:lnTo>
                      <a:lnTo>
                        <a:pt x="86" y="0"/>
                      </a:lnTo>
                      <a:lnTo>
                        <a:pt x="78" y="7"/>
                      </a:lnTo>
                      <a:lnTo>
                        <a:pt x="45" y="21"/>
                      </a:lnTo>
                      <a:lnTo>
                        <a:pt x="7" y="21"/>
                      </a:lnTo>
                      <a:close/>
                    </a:path>
                  </a:pathLst>
                </a:custGeom>
                <a:solidFill>
                  <a:srgbClr val="BBBBBB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未知"/>
                <p:cNvSpPr>
                  <a:spLocks/>
                </p:cNvSpPr>
                <p:nvPr/>
              </p:nvSpPr>
              <p:spPr bwMode="auto">
                <a:xfrm>
                  <a:off x="41" y="108"/>
                  <a:ext cx="79" cy="116"/>
                </a:xfrm>
                <a:custGeom>
                  <a:avLst/>
                  <a:gdLst>
                    <a:gd name="T0" fmla="*/ 71 w 79"/>
                    <a:gd name="T1" fmla="*/ 90 h 116"/>
                    <a:gd name="T2" fmla="*/ 78 w 79"/>
                    <a:gd name="T3" fmla="*/ 83 h 116"/>
                    <a:gd name="T4" fmla="*/ 78 w 79"/>
                    <a:gd name="T5" fmla="*/ 79 h 116"/>
                    <a:gd name="T6" fmla="*/ 78 w 79"/>
                    <a:gd name="T7" fmla="*/ 75 h 116"/>
                    <a:gd name="T8" fmla="*/ 74 w 79"/>
                    <a:gd name="T9" fmla="*/ 72 h 116"/>
                    <a:gd name="T10" fmla="*/ 74 w 79"/>
                    <a:gd name="T11" fmla="*/ 65 h 116"/>
                    <a:gd name="T12" fmla="*/ 71 w 79"/>
                    <a:gd name="T13" fmla="*/ 68 h 116"/>
                    <a:gd name="T14" fmla="*/ 41 w 79"/>
                    <a:gd name="T15" fmla="*/ 79 h 116"/>
                    <a:gd name="T16" fmla="*/ 37 w 79"/>
                    <a:gd name="T17" fmla="*/ 43 h 116"/>
                    <a:gd name="T18" fmla="*/ 37 w 79"/>
                    <a:gd name="T19" fmla="*/ 25 h 116"/>
                    <a:gd name="T20" fmla="*/ 33 w 79"/>
                    <a:gd name="T21" fmla="*/ 4 h 116"/>
                    <a:gd name="T22" fmla="*/ 26 w 79"/>
                    <a:gd name="T23" fmla="*/ 4 h 116"/>
                    <a:gd name="T24" fmla="*/ 15 w 79"/>
                    <a:gd name="T25" fmla="*/ 0 h 116"/>
                    <a:gd name="T26" fmla="*/ 3 w 79"/>
                    <a:gd name="T27" fmla="*/ 4 h 116"/>
                    <a:gd name="T28" fmla="*/ 0 w 79"/>
                    <a:gd name="T29" fmla="*/ 11 h 116"/>
                    <a:gd name="T30" fmla="*/ 7 w 79"/>
                    <a:gd name="T31" fmla="*/ 50 h 116"/>
                    <a:gd name="T32" fmla="*/ 22 w 79"/>
                    <a:gd name="T33" fmla="*/ 108 h 116"/>
                    <a:gd name="T34" fmla="*/ 26 w 79"/>
                    <a:gd name="T35" fmla="*/ 115 h 116"/>
                    <a:gd name="T36" fmla="*/ 41 w 79"/>
                    <a:gd name="T37" fmla="*/ 115 h 116"/>
                    <a:gd name="T38" fmla="*/ 56 w 79"/>
                    <a:gd name="T39" fmla="*/ 104 h 116"/>
                    <a:gd name="T40" fmla="*/ 71 w 79"/>
                    <a:gd name="T41" fmla="*/ 90 h 116"/>
                    <a:gd name="T42" fmla="*/ 71 w 79"/>
                    <a:gd name="T43" fmla="*/ 90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9" h="116">
                      <a:moveTo>
                        <a:pt x="71" y="90"/>
                      </a:moveTo>
                      <a:lnTo>
                        <a:pt x="78" y="83"/>
                      </a:lnTo>
                      <a:lnTo>
                        <a:pt x="78" y="79"/>
                      </a:lnTo>
                      <a:lnTo>
                        <a:pt x="78" y="75"/>
                      </a:lnTo>
                      <a:lnTo>
                        <a:pt x="74" y="72"/>
                      </a:lnTo>
                      <a:lnTo>
                        <a:pt x="74" y="65"/>
                      </a:lnTo>
                      <a:lnTo>
                        <a:pt x="71" y="68"/>
                      </a:lnTo>
                      <a:lnTo>
                        <a:pt x="41" y="79"/>
                      </a:lnTo>
                      <a:lnTo>
                        <a:pt x="37" y="43"/>
                      </a:lnTo>
                      <a:lnTo>
                        <a:pt x="37" y="25"/>
                      </a:lnTo>
                      <a:lnTo>
                        <a:pt x="33" y="4"/>
                      </a:lnTo>
                      <a:lnTo>
                        <a:pt x="26" y="4"/>
                      </a:lnTo>
                      <a:lnTo>
                        <a:pt x="15" y="0"/>
                      </a:lnTo>
                      <a:lnTo>
                        <a:pt x="3" y="4"/>
                      </a:lnTo>
                      <a:lnTo>
                        <a:pt x="0" y="11"/>
                      </a:lnTo>
                      <a:lnTo>
                        <a:pt x="7" y="50"/>
                      </a:lnTo>
                      <a:lnTo>
                        <a:pt x="22" y="108"/>
                      </a:lnTo>
                      <a:lnTo>
                        <a:pt x="26" y="115"/>
                      </a:lnTo>
                      <a:lnTo>
                        <a:pt x="41" y="115"/>
                      </a:lnTo>
                      <a:lnTo>
                        <a:pt x="56" y="104"/>
                      </a:lnTo>
                      <a:lnTo>
                        <a:pt x="71" y="90"/>
                      </a:lnTo>
                      <a:close/>
                    </a:path>
                  </a:pathLst>
                </a:custGeom>
                <a:solidFill>
                  <a:srgbClr val="888888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未知"/>
                <p:cNvSpPr>
                  <a:spLocks/>
                </p:cNvSpPr>
                <p:nvPr/>
              </p:nvSpPr>
              <p:spPr bwMode="auto">
                <a:xfrm>
                  <a:off x="41" y="409"/>
                  <a:ext cx="68" cy="102"/>
                </a:xfrm>
                <a:custGeom>
                  <a:avLst/>
                  <a:gdLst>
                    <a:gd name="T0" fmla="*/ 0 w 68"/>
                    <a:gd name="T1" fmla="*/ 0 h 102"/>
                    <a:gd name="T2" fmla="*/ 0 w 68"/>
                    <a:gd name="T3" fmla="*/ 15 h 102"/>
                    <a:gd name="T4" fmla="*/ 7 w 68"/>
                    <a:gd name="T5" fmla="*/ 40 h 102"/>
                    <a:gd name="T6" fmla="*/ 15 w 68"/>
                    <a:gd name="T7" fmla="*/ 54 h 102"/>
                    <a:gd name="T8" fmla="*/ 18 w 68"/>
                    <a:gd name="T9" fmla="*/ 65 h 102"/>
                    <a:gd name="T10" fmla="*/ 18 w 68"/>
                    <a:gd name="T11" fmla="*/ 72 h 102"/>
                    <a:gd name="T12" fmla="*/ 18 w 68"/>
                    <a:gd name="T13" fmla="*/ 72 h 102"/>
                    <a:gd name="T14" fmla="*/ 18 w 68"/>
                    <a:gd name="T15" fmla="*/ 76 h 102"/>
                    <a:gd name="T16" fmla="*/ 22 w 68"/>
                    <a:gd name="T17" fmla="*/ 83 h 102"/>
                    <a:gd name="T18" fmla="*/ 33 w 68"/>
                    <a:gd name="T19" fmla="*/ 94 h 102"/>
                    <a:gd name="T20" fmla="*/ 41 w 68"/>
                    <a:gd name="T21" fmla="*/ 97 h 102"/>
                    <a:gd name="T22" fmla="*/ 52 w 68"/>
                    <a:gd name="T23" fmla="*/ 101 h 102"/>
                    <a:gd name="T24" fmla="*/ 59 w 68"/>
                    <a:gd name="T25" fmla="*/ 101 h 102"/>
                    <a:gd name="T26" fmla="*/ 67 w 68"/>
                    <a:gd name="T27" fmla="*/ 97 h 102"/>
                    <a:gd name="T28" fmla="*/ 56 w 68"/>
                    <a:gd name="T29" fmla="*/ 90 h 102"/>
                    <a:gd name="T30" fmla="*/ 48 w 68"/>
                    <a:gd name="T31" fmla="*/ 79 h 102"/>
                    <a:gd name="T32" fmla="*/ 37 w 68"/>
                    <a:gd name="T33" fmla="*/ 65 h 102"/>
                    <a:gd name="T34" fmla="*/ 33 w 68"/>
                    <a:gd name="T35" fmla="*/ 58 h 102"/>
                    <a:gd name="T36" fmla="*/ 30 w 68"/>
                    <a:gd name="T37" fmla="*/ 33 h 102"/>
                    <a:gd name="T38" fmla="*/ 30 w 68"/>
                    <a:gd name="T39" fmla="*/ 4 h 102"/>
                    <a:gd name="T40" fmla="*/ 30 w 68"/>
                    <a:gd name="T41" fmla="*/ 4 h 102"/>
                    <a:gd name="T42" fmla="*/ 30 w 68"/>
                    <a:gd name="T43" fmla="*/ 0 h 102"/>
                    <a:gd name="T44" fmla="*/ 30 w 68"/>
                    <a:gd name="T45" fmla="*/ 0 h 102"/>
                    <a:gd name="T46" fmla="*/ 0 w 68"/>
                    <a:gd name="T47" fmla="*/ 0 h 102"/>
                    <a:gd name="T48" fmla="*/ 0 w 68"/>
                    <a:gd name="T49" fmla="*/ 0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102">
                      <a:moveTo>
                        <a:pt x="0" y="0"/>
                      </a:moveTo>
                      <a:lnTo>
                        <a:pt x="0" y="15"/>
                      </a:lnTo>
                      <a:lnTo>
                        <a:pt x="7" y="40"/>
                      </a:lnTo>
                      <a:lnTo>
                        <a:pt x="15" y="54"/>
                      </a:lnTo>
                      <a:lnTo>
                        <a:pt x="18" y="65"/>
                      </a:lnTo>
                      <a:lnTo>
                        <a:pt x="18" y="72"/>
                      </a:lnTo>
                      <a:lnTo>
                        <a:pt x="18" y="76"/>
                      </a:lnTo>
                      <a:lnTo>
                        <a:pt x="22" y="83"/>
                      </a:lnTo>
                      <a:lnTo>
                        <a:pt x="33" y="94"/>
                      </a:lnTo>
                      <a:lnTo>
                        <a:pt x="41" y="97"/>
                      </a:lnTo>
                      <a:lnTo>
                        <a:pt x="52" y="101"/>
                      </a:lnTo>
                      <a:lnTo>
                        <a:pt x="59" y="101"/>
                      </a:lnTo>
                      <a:lnTo>
                        <a:pt x="67" y="97"/>
                      </a:lnTo>
                      <a:lnTo>
                        <a:pt x="56" y="90"/>
                      </a:lnTo>
                      <a:lnTo>
                        <a:pt x="48" y="79"/>
                      </a:lnTo>
                      <a:lnTo>
                        <a:pt x="37" y="65"/>
                      </a:lnTo>
                      <a:lnTo>
                        <a:pt x="33" y="58"/>
                      </a:lnTo>
                      <a:lnTo>
                        <a:pt x="30" y="33"/>
                      </a:lnTo>
                      <a:lnTo>
                        <a:pt x="30" y="4"/>
                      </a:lnTo>
                      <a:lnTo>
                        <a:pt x="3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未知"/>
                <p:cNvSpPr>
                  <a:spLocks/>
                </p:cNvSpPr>
                <p:nvPr/>
              </p:nvSpPr>
              <p:spPr bwMode="auto">
                <a:xfrm>
                  <a:off x="0" y="0"/>
                  <a:ext cx="83" cy="95"/>
                </a:xfrm>
                <a:custGeom>
                  <a:avLst/>
                  <a:gdLst>
                    <a:gd name="T0" fmla="*/ 74 w 83"/>
                    <a:gd name="T1" fmla="*/ 22 h 95"/>
                    <a:gd name="T2" fmla="*/ 78 w 83"/>
                    <a:gd name="T3" fmla="*/ 18 h 95"/>
                    <a:gd name="T4" fmla="*/ 82 w 83"/>
                    <a:gd name="T5" fmla="*/ 22 h 95"/>
                    <a:gd name="T6" fmla="*/ 82 w 83"/>
                    <a:gd name="T7" fmla="*/ 15 h 95"/>
                    <a:gd name="T8" fmla="*/ 78 w 83"/>
                    <a:gd name="T9" fmla="*/ 7 h 95"/>
                    <a:gd name="T10" fmla="*/ 67 w 83"/>
                    <a:gd name="T11" fmla="*/ 0 h 95"/>
                    <a:gd name="T12" fmla="*/ 52 w 83"/>
                    <a:gd name="T13" fmla="*/ 4 h 95"/>
                    <a:gd name="T14" fmla="*/ 41 w 83"/>
                    <a:gd name="T15" fmla="*/ 11 h 95"/>
                    <a:gd name="T16" fmla="*/ 33 w 83"/>
                    <a:gd name="T17" fmla="*/ 22 h 95"/>
                    <a:gd name="T18" fmla="*/ 22 w 83"/>
                    <a:gd name="T19" fmla="*/ 25 h 95"/>
                    <a:gd name="T20" fmla="*/ 15 w 83"/>
                    <a:gd name="T21" fmla="*/ 33 h 95"/>
                    <a:gd name="T22" fmla="*/ 11 w 83"/>
                    <a:gd name="T23" fmla="*/ 40 h 95"/>
                    <a:gd name="T24" fmla="*/ 11 w 83"/>
                    <a:gd name="T25" fmla="*/ 47 h 95"/>
                    <a:gd name="T26" fmla="*/ 15 w 83"/>
                    <a:gd name="T27" fmla="*/ 51 h 95"/>
                    <a:gd name="T28" fmla="*/ 11 w 83"/>
                    <a:gd name="T29" fmla="*/ 51 h 95"/>
                    <a:gd name="T30" fmla="*/ 4 w 83"/>
                    <a:gd name="T31" fmla="*/ 51 h 95"/>
                    <a:gd name="T32" fmla="*/ 0 w 83"/>
                    <a:gd name="T33" fmla="*/ 54 h 95"/>
                    <a:gd name="T34" fmla="*/ 0 w 83"/>
                    <a:gd name="T35" fmla="*/ 58 h 95"/>
                    <a:gd name="T36" fmla="*/ 0 w 83"/>
                    <a:gd name="T37" fmla="*/ 65 h 95"/>
                    <a:gd name="T38" fmla="*/ 0 w 83"/>
                    <a:gd name="T39" fmla="*/ 69 h 95"/>
                    <a:gd name="T40" fmla="*/ 4 w 83"/>
                    <a:gd name="T41" fmla="*/ 72 h 95"/>
                    <a:gd name="T42" fmla="*/ 11 w 83"/>
                    <a:gd name="T43" fmla="*/ 83 h 95"/>
                    <a:gd name="T44" fmla="*/ 18 w 83"/>
                    <a:gd name="T45" fmla="*/ 94 h 95"/>
                    <a:gd name="T46" fmla="*/ 18 w 83"/>
                    <a:gd name="T47" fmla="*/ 83 h 95"/>
                    <a:gd name="T48" fmla="*/ 18 w 83"/>
                    <a:gd name="T49" fmla="*/ 76 h 95"/>
                    <a:gd name="T50" fmla="*/ 22 w 83"/>
                    <a:gd name="T51" fmla="*/ 79 h 95"/>
                    <a:gd name="T52" fmla="*/ 30 w 83"/>
                    <a:gd name="T53" fmla="*/ 86 h 95"/>
                    <a:gd name="T54" fmla="*/ 41 w 83"/>
                    <a:gd name="T55" fmla="*/ 83 h 95"/>
                    <a:gd name="T56" fmla="*/ 52 w 83"/>
                    <a:gd name="T57" fmla="*/ 79 h 95"/>
                    <a:gd name="T58" fmla="*/ 56 w 83"/>
                    <a:gd name="T59" fmla="*/ 72 h 95"/>
                    <a:gd name="T60" fmla="*/ 56 w 83"/>
                    <a:gd name="T61" fmla="*/ 65 h 95"/>
                    <a:gd name="T62" fmla="*/ 52 w 83"/>
                    <a:gd name="T63" fmla="*/ 58 h 95"/>
                    <a:gd name="T64" fmla="*/ 48 w 83"/>
                    <a:gd name="T65" fmla="*/ 54 h 95"/>
                    <a:gd name="T66" fmla="*/ 48 w 83"/>
                    <a:gd name="T67" fmla="*/ 51 h 95"/>
                    <a:gd name="T68" fmla="*/ 52 w 83"/>
                    <a:gd name="T69" fmla="*/ 47 h 95"/>
                    <a:gd name="T70" fmla="*/ 56 w 83"/>
                    <a:gd name="T71" fmla="*/ 47 h 95"/>
                    <a:gd name="T72" fmla="*/ 63 w 83"/>
                    <a:gd name="T73" fmla="*/ 47 h 95"/>
                    <a:gd name="T74" fmla="*/ 59 w 83"/>
                    <a:gd name="T75" fmla="*/ 33 h 95"/>
                    <a:gd name="T76" fmla="*/ 67 w 83"/>
                    <a:gd name="T77" fmla="*/ 29 h 95"/>
                    <a:gd name="T78" fmla="*/ 71 w 83"/>
                    <a:gd name="T79" fmla="*/ 25 h 95"/>
                    <a:gd name="T80" fmla="*/ 74 w 83"/>
                    <a:gd name="T81" fmla="*/ 22 h 95"/>
                    <a:gd name="T82" fmla="*/ 74 w 83"/>
                    <a:gd name="T83" fmla="*/ 22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83" h="95">
                      <a:moveTo>
                        <a:pt x="74" y="22"/>
                      </a:moveTo>
                      <a:lnTo>
                        <a:pt x="78" y="18"/>
                      </a:lnTo>
                      <a:lnTo>
                        <a:pt x="82" y="22"/>
                      </a:lnTo>
                      <a:lnTo>
                        <a:pt x="82" y="15"/>
                      </a:lnTo>
                      <a:lnTo>
                        <a:pt x="78" y="7"/>
                      </a:lnTo>
                      <a:lnTo>
                        <a:pt x="67" y="0"/>
                      </a:lnTo>
                      <a:lnTo>
                        <a:pt x="52" y="4"/>
                      </a:lnTo>
                      <a:lnTo>
                        <a:pt x="41" y="11"/>
                      </a:lnTo>
                      <a:lnTo>
                        <a:pt x="33" y="22"/>
                      </a:lnTo>
                      <a:lnTo>
                        <a:pt x="22" y="25"/>
                      </a:lnTo>
                      <a:lnTo>
                        <a:pt x="15" y="33"/>
                      </a:lnTo>
                      <a:lnTo>
                        <a:pt x="11" y="40"/>
                      </a:lnTo>
                      <a:lnTo>
                        <a:pt x="11" y="47"/>
                      </a:lnTo>
                      <a:lnTo>
                        <a:pt x="15" y="51"/>
                      </a:lnTo>
                      <a:lnTo>
                        <a:pt x="11" y="51"/>
                      </a:lnTo>
                      <a:lnTo>
                        <a:pt x="4" y="51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0" y="65"/>
                      </a:lnTo>
                      <a:lnTo>
                        <a:pt x="0" y="69"/>
                      </a:lnTo>
                      <a:lnTo>
                        <a:pt x="4" y="72"/>
                      </a:lnTo>
                      <a:lnTo>
                        <a:pt x="11" y="83"/>
                      </a:lnTo>
                      <a:lnTo>
                        <a:pt x="18" y="94"/>
                      </a:lnTo>
                      <a:lnTo>
                        <a:pt x="18" y="83"/>
                      </a:lnTo>
                      <a:lnTo>
                        <a:pt x="18" y="76"/>
                      </a:lnTo>
                      <a:lnTo>
                        <a:pt x="22" y="79"/>
                      </a:lnTo>
                      <a:lnTo>
                        <a:pt x="30" y="86"/>
                      </a:lnTo>
                      <a:lnTo>
                        <a:pt x="41" y="83"/>
                      </a:lnTo>
                      <a:lnTo>
                        <a:pt x="52" y="79"/>
                      </a:lnTo>
                      <a:lnTo>
                        <a:pt x="56" y="72"/>
                      </a:lnTo>
                      <a:lnTo>
                        <a:pt x="56" y="65"/>
                      </a:lnTo>
                      <a:lnTo>
                        <a:pt x="52" y="58"/>
                      </a:lnTo>
                      <a:lnTo>
                        <a:pt x="48" y="54"/>
                      </a:lnTo>
                      <a:lnTo>
                        <a:pt x="48" y="51"/>
                      </a:lnTo>
                      <a:lnTo>
                        <a:pt x="52" y="47"/>
                      </a:lnTo>
                      <a:lnTo>
                        <a:pt x="56" y="47"/>
                      </a:lnTo>
                      <a:lnTo>
                        <a:pt x="63" y="47"/>
                      </a:lnTo>
                      <a:lnTo>
                        <a:pt x="59" y="33"/>
                      </a:lnTo>
                      <a:lnTo>
                        <a:pt x="67" y="29"/>
                      </a:lnTo>
                      <a:lnTo>
                        <a:pt x="71" y="25"/>
                      </a:lnTo>
                      <a:lnTo>
                        <a:pt x="74" y="22"/>
                      </a:ln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未知"/>
                <p:cNvSpPr>
                  <a:spLocks/>
                </p:cNvSpPr>
                <p:nvPr/>
              </p:nvSpPr>
              <p:spPr bwMode="auto">
                <a:xfrm>
                  <a:off x="30" y="22"/>
                  <a:ext cx="68" cy="69"/>
                </a:xfrm>
                <a:custGeom>
                  <a:avLst/>
                  <a:gdLst>
                    <a:gd name="T0" fmla="*/ 52 w 68"/>
                    <a:gd name="T1" fmla="*/ 11 h 69"/>
                    <a:gd name="T2" fmla="*/ 48 w 68"/>
                    <a:gd name="T3" fmla="*/ 3 h 69"/>
                    <a:gd name="T4" fmla="*/ 44 w 68"/>
                    <a:gd name="T5" fmla="*/ 0 h 69"/>
                    <a:gd name="T6" fmla="*/ 41 w 68"/>
                    <a:gd name="T7" fmla="*/ 3 h 69"/>
                    <a:gd name="T8" fmla="*/ 29 w 68"/>
                    <a:gd name="T9" fmla="*/ 11 h 69"/>
                    <a:gd name="T10" fmla="*/ 33 w 68"/>
                    <a:gd name="T11" fmla="*/ 21 h 69"/>
                    <a:gd name="T12" fmla="*/ 22 w 68"/>
                    <a:gd name="T13" fmla="*/ 25 h 69"/>
                    <a:gd name="T14" fmla="*/ 18 w 68"/>
                    <a:gd name="T15" fmla="*/ 29 h 69"/>
                    <a:gd name="T16" fmla="*/ 18 w 68"/>
                    <a:gd name="T17" fmla="*/ 32 h 69"/>
                    <a:gd name="T18" fmla="*/ 22 w 68"/>
                    <a:gd name="T19" fmla="*/ 39 h 69"/>
                    <a:gd name="T20" fmla="*/ 26 w 68"/>
                    <a:gd name="T21" fmla="*/ 43 h 69"/>
                    <a:gd name="T22" fmla="*/ 26 w 68"/>
                    <a:gd name="T23" fmla="*/ 50 h 69"/>
                    <a:gd name="T24" fmla="*/ 22 w 68"/>
                    <a:gd name="T25" fmla="*/ 57 h 69"/>
                    <a:gd name="T26" fmla="*/ 11 w 68"/>
                    <a:gd name="T27" fmla="*/ 61 h 69"/>
                    <a:gd name="T28" fmla="*/ 0 w 68"/>
                    <a:gd name="T29" fmla="*/ 64 h 69"/>
                    <a:gd name="T30" fmla="*/ 41 w 68"/>
                    <a:gd name="T31" fmla="*/ 68 h 69"/>
                    <a:gd name="T32" fmla="*/ 44 w 68"/>
                    <a:gd name="T33" fmla="*/ 61 h 69"/>
                    <a:gd name="T34" fmla="*/ 44 w 68"/>
                    <a:gd name="T35" fmla="*/ 54 h 69"/>
                    <a:gd name="T36" fmla="*/ 52 w 68"/>
                    <a:gd name="T37" fmla="*/ 50 h 69"/>
                    <a:gd name="T38" fmla="*/ 63 w 68"/>
                    <a:gd name="T39" fmla="*/ 47 h 69"/>
                    <a:gd name="T40" fmla="*/ 67 w 68"/>
                    <a:gd name="T41" fmla="*/ 39 h 69"/>
                    <a:gd name="T42" fmla="*/ 67 w 68"/>
                    <a:gd name="T43" fmla="*/ 39 h 69"/>
                    <a:gd name="T44" fmla="*/ 63 w 68"/>
                    <a:gd name="T45" fmla="*/ 36 h 69"/>
                    <a:gd name="T46" fmla="*/ 59 w 68"/>
                    <a:gd name="T47" fmla="*/ 32 h 69"/>
                    <a:gd name="T48" fmla="*/ 63 w 68"/>
                    <a:gd name="T49" fmla="*/ 29 h 69"/>
                    <a:gd name="T50" fmla="*/ 63 w 68"/>
                    <a:gd name="T51" fmla="*/ 29 h 69"/>
                    <a:gd name="T52" fmla="*/ 59 w 68"/>
                    <a:gd name="T53" fmla="*/ 25 h 69"/>
                    <a:gd name="T54" fmla="*/ 63 w 68"/>
                    <a:gd name="T55" fmla="*/ 21 h 69"/>
                    <a:gd name="T56" fmla="*/ 63 w 68"/>
                    <a:gd name="T57" fmla="*/ 18 h 69"/>
                    <a:gd name="T58" fmla="*/ 52 w 68"/>
                    <a:gd name="T59" fmla="*/ 14 h 69"/>
                    <a:gd name="T60" fmla="*/ 52 w 68"/>
                    <a:gd name="T61" fmla="*/ 11 h 69"/>
                    <a:gd name="T62" fmla="*/ 52 w 68"/>
                    <a:gd name="T63" fmla="*/ 11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8" h="69">
                      <a:moveTo>
                        <a:pt x="52" y="11"/>
                      </a:moveTo>
                      <a:lnTo>
                        <a:pt x="48" y="3"/>
                      </a:lnTo>
                      <a:lnTo>
                        <a:pt x="44" y="0"/>
                      </a:lnTo>
                      <a:lnTo>
                        <a:pt x="41" y="3"/>
                      </a:lnTo>
                      <a:lnTo>
                        <a:pt x="29" y="11"/>
                      </a:lnTo>
                      <a:lnTo>
                        <a:pt x="33" y="21"/>
                      </a:lnTo>
                      <a:lnTo>
                        <a:pt x="22" y="25"/>
                      </a:lnTo>
                      <a:lnTo>
                        <a:pt x="18" y="29"/>
                      </a:lnTo>
                      <a:lnTo>
                        <a:pt x="18" y="32"/>
                      </a:lnTo>
                      <a:lnTo>
                        <a:pt x="22" y="39"/>
                      </a:lnTo>
                      <a:lnTo>
                        <a:pt x="26" y="43"/>
                      </a:lnTo>
                      <a:lnTo>
                        <a:pt x="26" y="50"/>
                      </a:lnTo>
                      <a:lnTo>
                        <a:pt x="22" y="57"/>
                      </a:lnTo>
                      <a:lnTo>
                        <a:pt x="11" y="61"/>
                      </a:lnTo>
                      <a:lnTo>
                        <a:pt x="0" y="64"/>
                      </a:lnTo>
                      <a:lnTo>
                        <a:pt x="41" y="68"/>
                      </a:lnTo>
                      <a:lnTo>
                        <a:pt x="44" y="61"/>
                      </a:lnTo>
                      <a:lnTo>
                        <a:pt x="44" y="54"/>
                      </a:lnTo>
                      <a:lnTo>
                        <a:pt x="52" y="50"/>
                      </a:lnTo>
                      <a:lnTo>
                        <a:pt x="63" y="47"/>
                      </a:lnTo>
                      <a:lnTo>
                        <a:pt x="67" y="39"/>
                      </a:lnTo>
                      <a:lnTo>
                        <a:pt x="63" y="36"/>
                      </a:lnTo>
                      <a:lnTo>
                        <a:pt x="59" y="32"/>
                      </a:lnTo>
                      <a:lnTo>
                        <a:pt x="63" y="29"/>
                      </a:lnTo>
                      <a:lnTo>
                        <a:pt x="59" y="25"/>
                      </a:lnTo>
                      <a:lnTo>
                        <a:pt x="63" y="21"/>
                      </a:lnTo>
                      <a:lnTo>
                        <a:pt x="63" y="18"/>
                      </a:lnTo>
                      <a:lnTo>
                        <a:pt x="52" y="14"/>
                      </a:lnTo>
                      <a:lnTo>
                        <a:pt x="52" y="1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未知"/>
                <p:cNvSpPr>
                  <a:spLocks/>
                </p:cNvSpPr>
                <p:nvPr/>
              </p:nvSpPr>
              <p:spPr bwMode="auto">
                <a:xfrm>
                  <a:off x="59" y="485"/>
                  <a:ext cx="65" cy="37"/>
                </a:xfrm>
                <a:custGeom>
                  <a:avLst/>
                  <a:gdLst>
                    <a:gd name="T0" fmla="*/ 0 w 65"/>
                    <a:gd name="T1" fmla="*/ 0 h 37"/>
                    <a:gd name="T2" fmla="*/ 0 w 65"/>
                    <a:gd name="T3" fmla="*/ 3 h 37"/>
                    <a:gd name="T4" fmla="*/ 0 w 65"/>
                    <a:gd name="T5" fmla="*/ 3 h 37"/>
                    <a:gd name="T6" fmla="*/ 0 w 65"/>
                    <a:gd name="T7" fmla="*/ 11 h 37"/>
                    <a:gd name="T8" fmla="*/ 0 w 65"/>
                    <a:gd name="T9" fmla="*/ 18 h 37"/>
                    <a:gd name="T10" fmla="*/ 4 w 65"/>
                    <a:gd name="T11" fmla="*/ 36 h 37"/>
                    <a:gd name="T12" fmla="*/ 8 w 65"/>
                    <a:gd name="T13" fmla="*/ 36 h 37"/>
                    <a:gd name="T14" fmla="*/ 8 w 65"/>
                    <a:gd name="T15" fmla="*/ 21 h 37"/>
                    <a:gd name="T16" fmla="*/ 12 w 65"/>
                    <a:gd name="T17" fmla="*/ 21 h 37"/>
                    <a:gd name="T18" fmla="*/ 15 w 65"/>
                    <a:gd name="T19" fmla="*/ 21 h 37"/>
                    <a:gd name="T20" fmla="*/ 34 w 65"/>
                    <a:gd name="T21" fmla="*/ 36 h 37"/>
                    <a:gd name="T22" fmla="*/ 60 w 65"/>
                    <a:gd name="T23" fmla="*/ 32 h 37"/>
                    <a:gd name="T24" fmla="*/ 64 w 65"/>
                    <a:gd name="T25" fmla="*/ 32 h 37"/>
                    <a:gd name="T26" fmla="*/ 64 w 65"/>
                    <a:gd name="T27" fmla="*/ 29 h 37"/>
                    <a:gd name="T28" fmla="*/ 56 w 65"/>
                    <a:gd name="T29" fmla="*/ 25 h 37"/>
                    <a:gd name="T30" fmla="*/ 49 w 65"/>
                    <a:gd name="T31" fmla="*/ 21 h 37"/>
                    <a:gd name="T32" fmla="*/ 41 w 65"/>
                    <a:gd name="T33" fmla="*/ 25 h 37"/>
                    <a:gd name="T34" fmla="*/ 34 w 65"/>
                    <a:gd name="T35" fmla="*/ 25 h 37"/>
                    <a:gd name="T36" fmla="*/ 15 w 65"/>
                    <a:gd name="T37" fmla="*/ 14 h 37"/>
                    <a:gd name="T38" fmla="*/ 0 w 65"/>
                    <a:gd name="T39" fmla="*/ 0 h 37"/>
                    <a:gd name="T40" fmla="*/ 0 w 65"/>
                    <a:gd name="T41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5" h="37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11"/>
                      </a:lnTo>
                      <a:lnTo>
                        <a:pt x="0" y="18"/>
                      </a:lnTo>
                      <a:lnTo>
                        <a:pt x="4" y="36"/>
                      </a:lnTo>
                      <a:lnTo>
                        <a:pt x="8" y="36"/>
                      </a:lnTo>
                      <a:lnTo>
                        <a:pt x="8" y="21"/>
                      </a:lnTo>
                      <a:lnTo>
                        <a:pt x="12" y="21"/>
                      </a:lnTo>
                      <a:lnTo>
                        <a:pt x="15" y="21"/>
                      </a:lnTo>
                      <a:lnTo>
                        <a:pt x="34" y="36"/>
                      </a:lnTo>
                      <a:lnTo>
                        <a:pt x="60" y="32"/>
                      </a:lnTo>
                      <a:lnTo>
                        <a:pt x="64" y="32"/>
                      </a:lnTo>
                      <a:lnTo>
                        <a:pt x="64" y="29"/>
                      </a:lnTo>
                      <a:lnTo>
                        <a:pt x="56" y="25"/>
                      </a:lnTo>
                      <a:lnTo>
                        <a:pt x="49" y="21"/>
                      </a:lnTo>
                      <a:lnTo>
                        <a:pt x="41" y="25"/>
                      </a:lnTo>
                      <a:lnTo>
                        <a:pt x="34" y="25"/>
                      </a:lnTo>
                      <a:lnTo>
                        <a:pt x="15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未知"/>
                <p:cNvSpPr>
                  <a:spLocks/>
                </p:cNvSpPr>
                <p:nvPr/>
              </p:nvSpPr>
              <p:spPr bwMode="auto">
                <a:xfrm>
                  <a:off x="30" y="86"/>
                  <a:ext cx="60" cy="27"/>
                </a:xfrm>
                <a:custGeom>
                  <a:avLst/>
                  <a:gdLst>
                    <a:gd name="T0" fmla="*/ 41 w 60"/>
                    <a:gd name="T1" fmla="*/ 4 h 27"/>
                    <a:gd name="T2" fmla="*/ 0 w 60"/>
                    <a:gd name="T3" fmla="*/ 0 h 27"/>
                    <a:gd name="T4" fmla="*/ 7 w 60"/>
                    <a:gd name="T5" fmla="*/ 8 h 27"/>
                    <a:gd name="T6" fmla="*/ 22 w 60"/>
                    <a:gd name="T7" fmla="*/ 11 h 27"/>
                    <a:gd name="T8" fmla="*/ 41 w 60"/>
                    <a:gd name="T9" fmla="*/ 15 h 27"/>
                    <a:gd name="T10" fmla="*/ 48 w 60"/>
                    <a:gd name="T11" fmla="*/ 22 h 27"/>
                    <a:gd name="T12" fmla="*/ 59 w 60"/>
                    <a:gd name="T13" fmla="*/ 26 h 27"/>
                    <a:gd name="T14" fmla="*/ 59 w 60"/>
                    <a:gd name="T15" fmla="*/ 18 h 27"/>
                    <a:gd name="T16" fmla="*/ 41 w 60"/>
                    <a:gd name="T17" fmla="*/ 4 h 27"/>
                    <a:gd name="T18" fmla="*/ 41 w 60"/>
                    <a:gd name="T19" fmla="*/ 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27">
                      <a:moveTo>
                        <a:pt x="41" y="4"/>
                      </a:moveTo>
                      <a:lnTo>
                        <a:pt x="0" y="0"/>
                      </a:lnTo>
                      <a:lnTo>
                        <a:pt x="7" y="8"/>
                      </a:lnTo>
                      <a:lnTo>
                        <a:pt x="22" y="11"/>
                      </a:lnTo>
                      <a:lnTo>
                        <a:pt x="41" y="15"/>
                      </a:lnTo>
                      <a:lnTo>
                        <a:pt x="48" y="22"/>
                      </a:lnTo>
                      <a:lnTo>
                        <a:pt x="59" y="26"/>
                      </a:lnTo>
                      <a:lnTo>
                        <a:pt x="59" y="18"/>
                      </a:lnTo>
                      <a:lnTo>
                        <a:pt x="41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未知"/>
                <p:cNvSpPr>
                  <a:spLocks/>
                </p:cNvSpPr>
                <p:nvPr/>
              </p:nvSpPr>
              <p:spPr bwMode="auto">
                <a:xfrm>
                  <a:off x="115" y="165"/>
                  <a:ext cx="38" cy="23"/>
                </a:xfrm>
                <a:custGeom>
                  <a:avLst/>
                  <a:gdLst>
                    <a:gd name="T0" fmla="*/ 4 w 38"/>
                    <a:gd name="T1" fmla="*/ 22 h 23"/>
                    <a:gd name="T2" fmla="*/ 11 w 38"/>
                    <a:gd name="T3" fmla="*/ 18 h 23"/>
                    <a:gd name="T4" fmla="*/ 19 w 38"/>
                    <a:gd name="T5" fmla="*/ 22 h 23"/>
                    <a:gd name="T6" fmla="*/ 26 w 38"/>
                    <a:gd name="T7" fmla="*/ 15 h 23"/>
                    <a:gd name="T8" fmla="*/ 37 w 38"/>
                    <a:gd name="T9" fmla="*/ 8 h 23"/>
                    <a:gd name="T10" fmla="*/ 37 w 38"/>
                    <a:gd name="T11" fmla="*/ 0 h 23"/>
                    <a:gd name="T12" fmla="*/ 34 w 38"/>
                    <a:gd name="T13" fmla="*/ 0 h 23"/>
                    <a:gd name="T14" fmla="*/ 26 w 38"/>
                    <a:gd name="T15" fmla="*/ 4 h 23"/>
                    <a:gd name="T16" fmla="*/ 15 w 38"/>
                    <a:gd name="T17" fmla="*/ 8 h 23"/>
                    <a:gd name="T18" fmla="*/ 23 w 38"/>
                    <a:gd name="T19" fmla="*/ 4 h 23"/>
                    <a:gd name="T20" fmla="*/ 19 w 38"/>
                    <a:gd name="T21" fmla="*/ 0 h 23"/>
                    <a:gd name="T22" fmla="*/ 15 w 38"/>
                    <a:gd name="T23" fmla="*/ 0 h 23"/>
                    <a:gd name="T24" fmla="*/ 8 w 38"/>
                    <a:gd name="T25" fmla="*/ 4 h 23"/>
                    <a:gd name="T26" fmla="*/ 8 w 38"/>
                    <a:gd name="T27" fmla="*/ 8 h 23"/>
                    <a:gd name="T28" fmla="*/ 0 w 38"/>
                    <a:gd name="T29" fmla="*/ 11 h 23"/>
                    <a:gd name="T30" fmla="*/ 4 w 38"/>
                    <a:gd name="T31" fmla="*/ 18 h 23"/>
                    <a:gd name="T32" fmla="*/ 4 w 38"/>
                    <a:gd name="T33" fmla="*/ 22 h 23"/>
                    <a:gd name="T34" fmla="*/ 4 w 38"/>
                    <a:gd name="T35" fmla="*/ 22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8" h="23">
                      <a:moveTo>
                        <a:pt x="4" y="22"/>
                      </a:moveTo>
                      <a:lnTo>
                        <a:pt x="11" y="18"/>
                      </a:lnTo>
                      <a:lnTo>
                        <a:pt x="19" y="22"/>
                      </a:lnTo>
                      <a:lnTo>
                        <a:pt x="26" y="15"/>
                      </a:lnTo>
                      <a:lnTo>
                        <a:pt x="37" y="8"/>
                      </a:lnTo>
                      <a:lnTo>
                        <a:pt x="37" y="0"/>
                      </a:lnTo>
                      <a:lnTo>
                        <a:pt x="34" y="0"/>
                      </a:lnTo>
                      <a:lnTo>
                        <a:pt x="26" y="4"/>
                      </a:lnTo>
                      <a:lnTo>
                        <a:pt x="15" y="8"/>
                      </a:lnTo>
                      <a:lnTo>
                        <a:pt x="23" y="4"/>
                      </a:lnTo>
                      <a:lnTo>
                        <a:pt x="19" y="0"/>
                      </a:lnTo>
                      <a:lnTo>
                        <a:pt x="15" y="0"/>
                      </a:lnTo>
                      <a:lnTo>
                        <a:pt x="8" y="4"/>
                      </a:lnTo>
                      <a:lnTo>
                        <a:pt x="8" y="8"/>
                      </a:lnTo>
                      <a:lnTo>
                        <a:pt x="0" y="11"/>
                      </a:lnTo>
                      <a:lnTo>
                        <a:pt x="4" y="18"/>
                      </a:lnTo>
                      <a:lnTo>
                        <a:pt x="4" y="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未知"/>
                <p:cNvSpPr>
                  <a:spLocks/>
                </p:cNvSpPr>
                <p:nvPr/>
              </p:nvSpPr>
              <p:spPr bwMode="auto">
                <a:xfrm>
                  <a:off x="89" y="51"/>
                  <a:ext cx="5" cy="8"/>
                </a:xfrm>
                <a:custGeom>
                  <a:avLst/>
                  <a:gdLst>
                    <a:gd name="T0" fmla="*/ 4 w 5"/>
                    <a:gd name="T1" fmla="*/ 7 h 8"/>
                    <a:gd name="T2" fmla="*/ 4 w 5"/>
                    <a:gd name="T3" fmla="*/ 3 h 8"/>
                    <a:gd name="T4" fmla="*/ 4 w 5"/>
                    <a:gd name="T5" fmla="*/ 0 h 8"/>
                    <a:gd name="T6" fmla="*/ 4 w 5"/>
                    <a:gd name="T7" fmla="*/ 0 h 8"/>
                    <a:gd name="T8" fmla="*/ 4 w 5"/>
                    <a:gd name="T9" fmla="*/ 0 h 8"/>
                    <a:gd name="T10" fmla="*/ 0 w 5"/>
                    <a:gd name="T11" fmla="*/ 3 h 8"/>
                    <a:gd name="T12" fmla="*/ 4 w 5"/>
                    <a:gd name="T13" fmla="*/ 7 h 8"/>
                    <a:gd name="T14" fmla="*/ 4 w 5"/>
                    <a:gd name="T1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8">
                      <a:moveTo>
                        <a:pt x="4" y="7"/>
                      </a:moveTo>
                      <a:lnTo>
                        <a:pt x="4" y="3"/>
                      </a:lnTo>
                      <a:lnTo>
                        <a:pt x="4" y="0"/>
                      </a:lnTo>
                      <a:lnTo>
                        <a:pt x="0" y="3"/>
                      </a:lnTo>
                      <a:lnTo>
                        <a:pt x="4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3175" cap="flat" cmpd="sng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3" name="矩形 32"/>
          <p:cNvSpPr/>
          <p:nvPr/>
        </p:nvSpPr>
        <p:spPr>
          <a:xfrm>
            <a:off x="2051720" y="2276872"/>
            <a:ext cx="5832648" cy="33301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altLang="zh-CN" sz="2400" b="1" dirty="0"/>
              <a:t>时间序列分析</a:t>
            </a:r>
            <a:r>
              <a:rPr lang="zh-CN" altLang="zh-CN" sz="2400" b="1" dirty="0"/>
              <a:t>（</a:t>
            </a:r>
            <a:r>
              <a:rPr lang="en-US" altLang="zh-CN" sz="2400" b="1" dirty="0"/>
              <a:t>Time series analysis</a:t>
            </a:r>
            <a:r>
              <a:rPr lang="zh-CN" altLang="zh-CN" sz="2400" b="1" dirty="0"/>
              <a:t>）</a:t>
            </a:r>
            <a:r>
              <a:rPr lang="uz-Cyrl-UZ" altLang="zh-CN" sz="2400" dirty="0"/>
              <a:t>是建立在这样一个设定基础上的，与过去需求相关的历史数据可用于预测未来</a:t>
            </a:r>
            <a:r>
              <a:rPr lang="uz-Cyrl-UZ" altLang="zh-CN" sz="2400" dirty="0" smtClean="0"/>
              <a:t>的</a:t>
            </a:r>
            <a:r>
              <a:rPr lang="zh-CN" altLang="en-US" sz="2400" dirty="0" smtClean="0"/>
              <a:t>需求</a:t>
            </a:r>
            <a:r>
              <a:rPr lang="uz-Cyrl-UZ" altLang="zh-CN" sz="2400" dirty="0" smtClean="0"/>
              <a:t>。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uz-Cyrl-UZ" altLang="zh-CN" sz="2400" dirty="0" smtClean="0">
                <a:hlinkClick r:id="rId3" tooltip="简单移动平均"/>
              </a:rPr>
              <a:t>简</a:t>
            </a:r>
            <a:r>
              <a:rPr lang="uz-Cyrl-UZ" altLang="zh-CN" sz="2400" dirty="0">
                <a:hlinkClick r:id="rId3" tooltip="简单移动平均"/>
              </a:rPr>
              <a:t>单移动平</a:t>
            </a:r>
            <a:r>
              <a:rPr lang="uz-Cyrl-UZ" altLang="zh-CN" sz="2400" dirty="0" smtClean="0">
                <a:hlinkClick r:id="rId3" tooltip="简单移动平均"/>
              </a:rPr>
              <a:t>均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uz-Cyrl-UZ" altLang="zh-CN" sz="2400" dirty="0" smtClean="0">
                <a:hlinkClick r:id="rId4" tooltip="加权移动平均"/>
              </a:rPr>
              <a:t>加</a:t>
            </a:r>
            <a:r>
              <a:rPr lang="uz-Cyrl-UZ" altLang="zh-CN" sz="2400" dirty="0">
                <a:hlinkClick r:id="rId4" tooltip="加权移动平均"/>
              </a:rPr>
              <a:t>权移动平</a:t>
            </a:r>
            <a:r>
              <a:rPr lang="uz-Cyrl-UZ" altLang="zh-CN" sz="2400" dirty="0" smtClean="0">
                <a:hlinkClick r:id="rId4" tooltip="加权移动平均"/>
              </a:rPr>
              <a:t>均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uz-Cyrl-UZ" altLang="zh-CN" sz="2400" dirty="0" smtClean="0">
                <a:hlinkClick r:id="rId5" tooltip="指数平滑"/>
              </a:rPr>
              <a:t>指</a:t>
            </a:r>
            <a:r>
              <a:rPr lang="uz-Cyrl-UZ" altLang="zh-CN" sz="2400" dirty="0">
                <a:hlinkClick r:id="rId5" tooltip="指数平滑"/>
              </a:rPr>
              <a:t>数平</a:t>
            </a:r>
            <a:r>
              <a:rPr lang="uz-Cyrl-UZ" altLang="zh-CN" sz="2400" dirty="0" smtClean="0">
                <a:hlinkClick r:id="rId5" tooltip="指数平滑"/>
              </a:rPr>
              <a:t>滑</a:t>
            </a:r>
            <a:endParaRPr lang="en-US" altLang="zh-CN" sz="2400" dirty="0" smtClean="0"/>
          </a:p>
          <a:p>
            <a:pPr algn="ctr">
              <a:lnSpc>
                <a:spcPct val="120000"/>
              </a:lnSpc>
            </a:pPr>
            <a:r>
              <a:rPr lang="uz-Cyrl-UZ" altLang="zh-CN" sz="2400" dirty="0" smtClean="0">
                <a:hlinkClick r:id="rId6" tooltip="回归分析"/>
              </a:rPr>
              <a:t>回</a:t>
            </a:r>
            <a:r>
              <a:rPr lang="uz-Cyrl-UZ" altLang="zh-CN" sz="2400" dirty="0">
                <a:hlinkClick r:id="rId6" tooltip="回归分析"/>
              </a:rPr>
              <a:t>归分析</a:t>
            </a:r>
            <a:r>
              <a:rPr lang="zh-CN" altLang="zh-CN" sz="2400" dirty="0"/>
              <a:t> 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2771800" y="260648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altLang="zh-CN" sz="4400" b="1" dirty="0">
                <a:latin typeface="+mj-lt"/>
              </a:rPr>
              <a:t>时间序列分析</a:t>
            </a:r>
            <a:endParaRPr lang="zh-CN" altLang="en-US" sz="4400" dirty="0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2348880"/>
            <a:ext cx="6552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altLang="zh-CN" sz="2400" b="1" dirty="0">
                <a:latin typeface="+mn-lt"/>
              </a:rPr>
              <a:t>因果联系</a:t>
            </a:r>
            <a:r>
              <a:rPr lang="uz-Cyrl-UZ" altLang="zh-CN" sz="2400" dirty="0">
                <a:latin typeface="+mn-lt"/>
              </a:rPr>
              <a:t>是假定需求与某些内在因素或周围环境的外部因素有关</a:t>
            </a:r>
            <a:r>
              <a:rPr lang="zh-CN" altLang="zh-CN" sz="2400" dirty="0">
                <a:latin typeface="+mn-lt"/>
              </a:rPr>
              <a:t>，并利用事物发展的因果关系来推测事物发展趋势的方法</a:t>
            </a:r>
            <a:r>
              <a:rPr lang="uz-Cyrl-UZ" altLang="zh-CN" sz="2400" dirty="0" smtClean="0">
                <a:latin typeface="+mn-lt"/>
              </a:rPr>
              <a:t>。</a:t>
            </a:r>
            <a:r>
              <a:rPr lang="zh-CN" altLang="zh-CN" sz="2400" dirty="0" smtClean="0">
                <a:latin typeface="+mn-lt"/>
              </a:rPr>
              <a:t>通过对</a:t>
            </a:r>
            <a:r>
              <a:rPr lang="zh-CN" altLang="zh-CN" sz="2400" dirty="0">
                <a:latin typeface="+mn-lt"/>
              </a:rPr>
              <a:t>数学模型的求解来进行预测。</a:t>
            </a:r>
          </a:p>
        </p:txBody>
      </p:sp>
      <p:sp>
        <p:nvSpPr>
          <p:cNvPr id="5" name="Oval 13"/>
          <p:cNvSpPr>
            <a:spLocks noChangeArrowheads="1"/>
          </p:cNvSpPr>
          <p:nvPr/>
        </p:nvSpPr>
        <p:spPr bwMode="auto">
          <a:xfrm>
            <a:off x="7045076" y="3901728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FFFFFF"/>
              </a:gs>
              <a:gs pos="100000">
                <a:schemeClr val="fol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" name="Oval 14"/>
          <p:cNvSpPr>
            <a:spLocks noChangeArrowheads="1"/>
          </p:cNvSpPr>
          <p:nvPr/>
        </p:nvSpPr>
        <p:spPr bwMode="auto">
          <a:xfrm>
            <a:off x="7045076" y="3901728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folHlink">
                  <a:alpha val="31999"/>
                </a:schemeClr>
              </a:gs>
              <a:gs pos="100000">
                <a:srgbClr val="000000">
                  <a:alpha val="89999"/>
                </a:srgb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" name="Oval 15"/>
          <p:cNvSpPr>
            <a:spLocks noChangeArrowheads="1"/>
          </p:cNvSpPr>
          <p:nvPr/>
        </p:nvSpPr>
        <p:spPr bwMode="auto">
          <a:xfrm>
            <a:off x="7156201" y="4011265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50000">
                <a:srgbClr val="4E5B5F"/>
              </a:gs>
              <a:gs pos="100000">
                <a:schemeClr val="folHlink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" name="Oval 16"/>
          <p:cNvSpPr>
            <a:spLocks noChangeArrowheads="1"/>
          </p:cNvSpPr>
          <p:nvPr/>
        </p:nvSpPr>
        <p:spPr bwMode="auto">
          <a:xfrm>
            <a:off x="7157789" y="4014440"/>
            <a:ext cx="1481137" cy="1466850"/>
          </a:xfrm>
          <a:prstGeom prst="ellipse">
            <a:avLst/>
          </a:prstGeom>
          <a:gradFill rotWithShape="1">
            <a:gsLst>
              <a:gs pos="0">
                <a:srgbClr val="5B6B70"/>
              </a:gs>
              <a:gs pos="100000">
                <a:schemeClr val="folHlink">
                  <a:alpha val="0"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9" name="Oval 17"/>
          <p:cNvSpPr>
            <a:spLocks noChangeArrowheads="1"/>
          </p:cNvSpPr>
          <p:nvPr/>
        </p:nvSpPr>
        <p:spPr bwMode="auto">
          <a:xfrm>
            <a:off x="7230814" y="4085878"/>
            <a:ext cx="1333500" cy="1320800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7251451" y="4104928"/>
            <a:ext cx="1290638" cy="1277937"/>
            <a:chOff x="0" y="0"/>
            <a:chExt cx="1252" cy="1252"/>
          </a:xfrm>
        </p:grpSpPr>
        <p:sp>
          <p:nvSpPr>
            <p:cNvPr id="11" name="Oval 19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2" name="Oval 20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3" name="Oval 21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4" name="Oval 22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15" name="Text Box 38"/>
          <p:cNvSpPr txBox="1">
            <a:spLocks noChangeArrowheads="1"/>
          </p:cNvSpPr>
          <p:nvPr/>
        </p:nvSpPr>
        <p:spPr bwMode="auto">
          <a:xfrm>
            <a:off x="7205555" y="4578003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/>
            <a:r>
              <a:rPr lang="zh-CN" altLang="en-US" sz="2400" b="1" dirty="0" smtClean="0">
                <a:cs typeface="宋体" charset="0"/>
              </a:rPr>
              <a:t>因果联系</a:t>
            </a:r>
            <a:endParaRPr lang="en-US" sz="2400" b="1" dirty="0">
              <a:cs typeface="宋体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7864" y="332656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altLang="zh-CN" sz="4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因果联系</a:t>
            </a:r>
            <a:endParaRPr lang="zh-CN" altLang="en-US" sz="4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94" y="4710059"/>
            <a:ext cx="2964930" cy="211498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1840" y="18864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rgbClr val="000000"/>
                </a:solidFill>
                <a:effectLst>
                  <a:glow rad="101600">
                    <a:schemeClr val="bg2">
                      <a:lumMod val="75000"/>
                      <a:alpha val="75000"/>
                    </a:schemeClr>
                  </a:glow>
                </a:effectLst>
              </a:rPr>
              <a:t>标杆</a:t>
            </a:r>
            <a:r>
              <a:rPr lang="zh-CN" altLang="zh-CN" sz="4400" b="1" dirty="0" smtClean="0">
                <a:solidFill>
                  <a:srgbClr val="000000"/>
                </a:solidFill>
                <a:effectLst>
                  <a:glow rad="101600">
                    <a:schemeClr val="bg2">
                      <a:lumMod val="75000"/>
                      <a:alpha val="75000"/>
                    </a:schemeClr>
                  </a:glow>
                </a:effectLst>
              </a:rPr>
              <a:t>管理</a:t>
            </a:r>
            <a:endParaRPr lang="zh-CN" altLang="zh-CN" sz="4400" dirty="0">
              <a:solidFill>
                <a:srgbClr val="000000"/>
              </a:solidFill>
              <a:effectLst>
                <a:glow rad="101600">
                  <a:schemeClr val="bg2">
                    <a:lumMod val="75000"/>
                    <a:alpha val="75000"/>
                  </a:schemeClr>
                </a:glo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5616" y="2636912"/>
            <a:ext cx="71287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/>
              <a:t>标杆管理，又称基准管理，是一个系统的、持续性的评估过程，通过不断地将企业流程与世界上居领先地位的企业相比较，以获得帮助企业改善经营绩效的信息。 </a:t>
            </a:r>
            <a:endParaRPr lang="zh-CN" altLang="en-US" sz="2800" b="1" dirty="0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404565" y="1972965"/>
            <a:ext cx="233910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0" dirty="0" smtClean="0">
                <a:solidFill>
                  <a:srgbClr val="FF0000"/>
                </a:solidFill>
                <a:ea typeface="黑体" charset="0"/>
                <a:cs typeface="黑体" charset="0"/>
              </a:rPr>
              <a:t>★</a:t>
            </a:r>
            <a:r>
              <a:rPr lang="zh-CN" altLang="zh-CN" sz="2800" b="1" dirty="0"/>
              <a:t>标杆管理</a:t>
            </a:r>
            <a:r>
              <a:rPr lang="en-US" altLang="zh-CN" sz="2800" b="0" dirty="0" smtClean="0">
                <a:solidFill>
                  <a:srgbClr val="FF0000"/>
                </a:solidFill>
                <a:ea typeface="黑体" charset="0"/>
                <a:cs typeface="黑体" charset="0"/>
              </a:rPr>
              <a:t>★</a:t>
            </a:r>
            <a:endParaRPr lang="en-US" altLang="zh-CN" sz="2800" b="0" dirty="0">
              <a:solidFill>
                <a:srgbClr val="FF0000"/>
              </a:solidFill>
              <a:ea typeface="黑体" charset="0"/>
              <a:cs typeface="黑体" charset="0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971178" y="2277765"/>
            <a:ext cx="0" cy="4248150"/>
          </a:xfrm>
          <a:prstGeom prst="line">
            <a:avLst/>
          </a:prstGeom>
          <a:noFill/>
          <a:ln w="1270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1044203" y="6508452"/>
            <a:ext cx="7415212" cy="17463"/>
          </a:xfrm>
          <a:prstGeom prst="line">
            <a:avLst/>
          </a:prstGeom>
          <a:noFill/>
          <a:ln w="1270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flipV="1">
            <a:off x="8459415" y="2277765"/>
            <a:ext cx="0" cy="4248150"/>
          </a:xfrm>
          <a:prstGeom prst="line">
            <a:avLst/>
          </a:prstGeom>
          <a:noFill/>
          <a:ln w="1270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3781053" y="2260302"/>
            <a:ext cx="4678362" cy="17463"/>
          </a:xfrm>
          <a:prstGeom prst="line">
            <a:avLst/>
          </a:prstGeom>
          <a:noFill/>
          <a:ln w="1270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899740" y="6310015"/>
            <a:ext cx="287338" cy="287337"/>
            <a:chOff x="0" y="0"/>
            <a:chExt cx="181" cy="181"/>
          </a:xfrm>
        </p:grpSpPr>
        <p:sp>
          <p:nvSpPr>
            <p:cNvPr id="16" name="Line 14"/>
            <p:cNvSpPr>
              <a:spLocks noChangeShapeType="1"/>
            </p:cNvSpPr>
            <p:nvPr/>
          </p:nvSpPr>
          <p:spPr bwMode="auto">
            <a:xfrm>
              <a:off x="0" y="0"/>
              <a:ext cx="0" cy="181"/>
            </a:xfrm>
            <a:prstGeom prst="line">
              <a:avLst/>
            </a:prstGeom>
            <a:noFill/>
            <a:ln w="381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0" y="181"/>
              <a:ext cx="181" cy="0"/>
            </a:xfrm>
            <a:prstGeom prst="line">
              <a:avLst/>
            </a:prstGeom>
            <a:noFill/>
            <a:ln w="381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16"/>
          <p:cNvGrpSpPr>
            <a:grpSpLocks/>
          </p:cNvGrpSpPr>
          <p:nvPr/>
        </p:nvGrpSpPr>
        <p:grpSpPr bwMode="auto">
          <a:xfrm rot="16200000" flipH="1">
            <a:off x="8243515" y="2204740"/>
            <a:ext cx="288925" cy="288925"/>
            <a:chOff x="0" y="0"/>
            <a:chExt cx="181" cy="181"/>
          </a:xfrm>
        </p:grpSpPr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0" y="0"/>
              <a:ext cx="0" cy="181"/>
            </a:xfrm>
            <a:prstGeom prst="line">
              <a:avLst/>
            </a:prstGeom>
            <a:noFill/>
            <a:ln w="381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0" y="181"/>
              <a:ext cx="181" cy="0"/>
            </a:xfrm>
            <a:prstGeom prst="line">
              <a:avLst/>
            </a:prstGeom>
            <a:noFill/>
            <a:ln w="38100" cap="flat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Line 19"/>
          <p:cNvSpPr>
            <a:spLocks noChangeShapeType="1"/>
          </p:cNvSpPr>
          <p:nvPr/>
        </p:nvSpPr>
        <p:spPr bwMode="auto">
          <a:xfrm>
            <a:off x="972765" y="2260302"/>
            <a:ext cx="503238" cy="0"/>
          </a:xfrm>
          <a:prstGeom prst="line">
            <a:avLst/>
          </a:prstGeom>
          <a:noFill/>
          <a:ln w="12700" cap="flat" cmpd="sng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3768" y="450912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/>
              <a:t>1.</a:t>
            </a:r>
            <a:r>
              <a:rPr lang="zh-CN" altLang="zh-CN" sz="2400" b="1" dirty="0" smtClean="0"/>
              <a:t>计划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2</a:t>
            </a:r>
            <a:r>
              <a:rPr lang="en-US" altLang="zh-CN" sz="2400" b="1" dirty="0"/>
              <a:t>.</a:t>
            </a:r>
            <a:r>
              <a:rPr lang="zh-CN" altLang="zh-CN" sz="2400" b="1" dirty="0" smtClean="0"/>
              <a:t>分析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3</a:t>
            </a:r>
            <a:r>
              <a:rPr lang="en-US" altLang="zh-CN" sz="2400" b="1" dirty="0"/>
              <a:t>.</a:t>
            </a:r>
            <a:r>
              <a:rPr lang="zh-CN" altLang="zh-CN" sz="2400" b="1" dirty="0" smtClean="0"/>
              <a:t>整合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4</a:t>
            </a:r>
            <a:r>
              <a:rPr lang="en-US" altLang="zh-CN" sz="2400" b="1" dirty="0"/>
              <a:t>.</a:t>
            </a:r>
            <a:r>
              <a:rPr lang="zh-CN" altLang="zh-CN" sz="2400" b="1" dirty="0" smtClean="0"/>
              <a:t>行动</a:t>
            </a:r>
            <a:endParaRPr lang="zh-CN" altLang="zh-CN" sz="2400" dirty="0"/>
          </a:p>
          <a:p>
            <a:r>
              <a:rPr lang="en-US" altLang="zh-CN" sz="2400" b="1" dirty="0"/>
              <a:t>5.</a:t>
            </a:r>
            <a:r>
              <a:rPr lang="zh-CN" altLang="zh-CN" sz="2400" b="1" dirty="0" smtClean="0"/>
              <a:t>完成</a:t>
            </a:r>
            <a:endParaRPr lang="zh-CN" altLang="zh-CN" sz="2400" dirty="0"/>
          </a:p>
        </p:txBody>
      </p: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5040089" y="4797152"/>
            <a:ext cx="1548135" cy="1440160"/>
            <a:chOff x="0" y="0"/>
            <a:chExt cx="1680" cy="1680"/>
          </a:xfrm>
        </p:grpSpPr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0" y="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6600">
                    <a:gamma/>
                    <a:shade val="45490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192" y="28"/>
              <a:ext cx="1296" cy="634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80808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5436096" y="5229200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/>
              <a:t>实施</a:t>
            </a:r>
            <a:endParaRPr lang="en-US" altLang="zh-CN" sz="2400" b="1" dirty="0" smtClean="0"/>
          </a:p>
          <a:p>
            <a:r>
              <a:rPr lang="zh-CN" altLang="zh-CN" sz="2400" b="1" dirty="0" smtClean="0"/>
              <a:t>步骤 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27784" y="18864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zh-CN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分配资源的技术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43619" y="2199461"/>
            <a:ext cx="17596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endParaRPr kumimoji="0" lang="fr-FR" altLang="zh-CN" sz="1800">
              <a:solidFill>
                <a:srgbClr val="404040"/>
              </a:solidFill>
            </a:endParaRPr>
          </a:p>
          <a:p>
            <a:endParaRPr kumimoji="0" lang="zh-CN" altLang="fr-FR" sz="1800"/>
          </a:p>
        </p:txBody>
      </p:sp>
      <p:pic>
        <p:nvPicPr>
          <p:cNvPr id="6" name="Picture 9" descr="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605" y="3271212"/>
            <a:ext cx="4032447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" name="Picture 9" descr="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552" y="4495770"/>
            <a:ext cx="3242453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8" name="Picture 9" descr="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152" y="5301753"/>
            <a:ext cx="2827296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5417780" y="3832810"/>
            <a:ext cx="13685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b="1" dirty="0"/>
              <a:t>排程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21837" y="499940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盈亏平衡分析</a:t>
            </a:r>
            <a:endParaRPr lang="zh-CN" altLang="en-US" sz="2400" b="1" dirty="0"/>
          </a:p>
        </p:txBody>
      </p:sp>
      <p:sp>
        <p:nvSpPr>
          <p:cNvPr id="12" name="矩形 11"/>
          <p:cNvSpPr/>
          <p:nvPr/>
        </p:nvSpPr>
        <p:spPr>
          <a:xfrm>
            <a:off x="6857941" y="586350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线性规划 </a:t>
            </a:r>
            <a:endParaRPr lang="zh-CN" altLang="en-US" sz="2400" b="1" dirty="0"/>
          </a:p>
        </p:txBody>
      </p:sp>
      <p:sp>
        <p:nvSpPr>
          <p:cNvPr id="17" name="AutoShape 4"/>
          <p:cNvSpPr>
            <a:spLocks noChangeArrowheads="1"/>
          </p:cNvSpPr>
          <p:nvPr/>
        </p:nvSpPr>
        <p:spPr bwMode="auto">
          <a:xfrm>
            <a:off x="179512" y="2348880"/>
            <a:ext cx="3432423" cy="3672408"/>
          </a:xfrm>
          <a:prstGeom prst="roundRect">
            <a:avLst>
              <a:gd name="adj" fmla="val 16667"/>
            </a:avLst>
          </a:prstGeom>
          <a:noFill/>
          <a:ln w="57150" cmpd="sng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7544" y="2636912"/>
            <a:ext cx="3024336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华文楷体"/>
                <a:ea typeface="华文楷体"/>
                <a:cs typeface="华文楷体"/>
              </a:rPr>
              <a:t>管</a:t>
            </a:r>
            <a:r>
              <a:rPr lang="zh-CN" altLang="zh-CN" sz="2800" b="1" dirty="0" smtClean="0">
                <a:latin typeface="华文楷体"/>
                <a:ea typeface="华文楷体"/>
                <a:cs typeface="华文楷体"/>
              </a:rPr>
              <a:t>理</a:t>
            </a:r>
            <a:r>
              <a:rPr lang="zh-CN" altLang="zh-CN" sz="2800" b="1" dirty="0">
                <a:latin typeface="华文楷体"/>
                <a:ea typeface="华文楷体"/>
                <a:cs typeface="华文楷体"/>
              </a:rPr>
              <a:t>者在管理组织和引导目标的实现过程之前，他们必须拥有资源</a:t>
            </a:r>
            <a:r>
              <a:rPr lang="zh-CN" altLang="zh-CN" sz="2800" b="1" dirty="0" smtClean="0">
                <a:latin typeface="华文楷体"/>
                <a:ea typeface="华文楷体"/>
                <a:cs typeface="华文楷体"/>
              </a:rPr>
              <a:t>。有效合理的配置资源，</a:t>
            </a:r>
            <a:r>
              <a:rPr lang="zh-CN" altLang="en-US" sz="2800" b="1" dirty="0" smtClean="0">
                <a:latin typeface="华文楷体"/>
                <a:ea typeface="华文楷体"/>
                <a:cs typeface="华文楷体"/>
              </a:rPr>
              <a:t>能</a:t>
            </a:r>
            <a:r>
              <a:rPr lang="zh-CN" altLang="zh-CN" sz="2800" b="1" dirty="0" smtClean="0">
                <a:latin typeface="华文楷体"/>
                <a:ea typeface="华文楷体"/>
                <a:cs typeface="华文楷体"/>
              </a:rPr>
              <a:t>满足组织</a:t>
            </a:r>
            <a:r>
              <a:rPr lang="zh-CN" altLang="zh-CN" sz="2800" b="1" dirty="0">
                <a:latin typeface="华文楷体"/>
                <a:ea typeface="华文楷体"/>
                <a:cs typeface="华文楷体"/>
              </a:rPr>
              <a:t>目标的</a:t>
            </a:r>
            <a:r>
              <a:rPr lang="zh-CN" altLang="zh-CN" sz="2800" b="1" dirty="0" smtClean="0">
                <a:latin typeface="华文楷体"/>
                <a:ea typeface="华文楷体"/>
                <a:cs typeface="华文楷体"/>
              </a:rPr>
              <a:t>要求</a:t>
            </a:r>
            <a:r>
              <a:rPr lang="zh-CN" altLang="en-US" sz="2800" b="1" dirty="0" smtClean="0">
                <a:latin typeface="华文楷体"/>
                <a:ea typeface="华文楷体"/>
                <a:cs typeface="华文楷体"/>
              </a:rPr>
              <a:t>。</a:t>
            </a:r>
            <a:r>
              <a:rPr lang="zh-CN" altLang="zh-CN" sz="2800" b="1" dirty="0" smtClean="0">
                <a:latin typeface="华文楷体"/>
                <a:ea typeface="华文楷体"/>
                <a:cs typeface="华文楷体"/>
              </a:rPr>
              <a:t> </a:t>
            </a:r>
            <a:endParaRPr lang="zh-CN" altLang="en-US" sz="2800" b="1" dirty="0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95736" y="332656"/>
            <a:ext cx="54200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/>
              <a:t>排程（</a:t>
            </a:r>
            <a:r>
              <a:rPr lang="en-US" altLang="zh-CN" sz="4400" b="1" dirty="0"/>
              <a:t>scheduling</a:t>
            </a:r>
            <a:r>
              <a:rPr lang="zh-CN" altLang="zh-CN" sz="4400" b="1" dirty="0"/>
              <a:t>）</a:t>
            </a:r>
            <a:r>
              <a:rPr lang="zh-CN" altLang="zh-CN" sz="4400" dirty="0"/>
              <a:t> </a:t>
            </a:r>
            <a:endParaRPr lang="zh-CN" altLang="en-US" sz="4400" dirty="0"/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43608" y="1916832"/>
            <a:ext cx="7272808" cy="4752528"/>
            <a:chOff x="0" y="0"/>
            <a:chExt cx="1585" cy="1585"/>
          </a:xfrm>
        </p:grpSpPr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141" y="77"/>
              <a:ext cx="435" cy="779"/>
            </a:xfrm>
            <a:custGeom>
              <a:avLst/>
              <a:gdLst>
                <a:gd name="T0" fmla="*/ 395 w 435"/>
                <a:gd name="T1" fmla="*/ 60 h 779"/>
                <a:gd name="T2" fmla="*/ 287 w 435"/>
                <a:gd name="T3" fmla="*/ 82 h 779"/>
                <a:gd name="T4" fmla="*/ 163 w 435"/>
                <a:gd name="T5" fmla="*/ 38 h 779"/>
                <a:gd name="T6" fmla="*/ 135 w 435"/>
                <a:gd name="T7" fmla="*/ 44 h 779"/>
                <a:gd name="T8" fmla="*/ 146 w 435"/>
                <a:gd name="T9" fmla="*/ 16 h 779"/>
                <a:gd name="T10" fmla="*/ 90 w 435"/>
                <a:gd name="T11" fmla="*/ 22 h 779"/>
                <a:gd name="T12" fmla="*/ 113 w 435"/>
                <a:gd name="T13" fmla="*/ 16 h 779"/>
                <a:gd name="T14" fmla="*/ 90 w 435"/>
                <a:gd name="T15" fmla="*/ 49 h 779"/>
                <a:gd name="T16" fmla="*/ 113 w 435"/>
                <a:gd name="T17" fmla="*/ 44 h 779"/>
                <a:gd name="T18" fmla="*/ 101 w 435"/>
                <a:gd name="T19" fmla="*/ 109 h 779"/>
                <a:gd name="T20" fmla="*/ 118 w 435"/>
                <a:gd name="T21" fmla="*/ 98 h 779"/>
                <a:gd name="T22" fmla="*/ 113 w 435"/>
                <a:gd name="T23" fmla="*/ 120 h 779"/>
                <a:gd name="T24" fmla="*/ 135 w 435"/>
                <a:gd name="T25" fmla="*/ 104 h 779"/>
                <a:gd name="T26" fmla="*/ 135 w 435"/>
                <a:gd name="T27" fmla="*/ 104 h 779"/>
                <a:gd name="T28" fmla="*/ 130 w 435"/>
                <a:gd name="T29" fmla="*/ 120 h 779"/>
                <a:gd name="T30" fmla="*/ 130 w 435"/>
                <a:gd name="T31" fmla="*/ 131 h 779"/>
                <a:gd name="T32" fmla="*/ 113 w 435"/>
                <a:gd name="T33" fmla="*/ 170 h 779"/>
                <a:gd name="T34" fmla="*/ 135 w 435"/>
                <a:gd name="T35" fmla="*/ 148 h 779"/>
                <a:gd name="T36" fmla="*/ 135 w 435"/>
                <a:gd name="T37" fmla="*/ 159 h 779"/>
                <a:gd name="T38" fmla="*/ 135 w 435"/>
                <a:gd name="T39" fmla="*/ 170 h 779"/>
                <a:gd name="T40" fmla="*/ 124 w 435"/>
                <a:gd name="T41" fmla="*/ 213 h 779"/>
                <a:gd name="T42" fmla="*/ 79 w 435"/>
                <a:gd name="T43" fmla="*/ 285 h 779"/>
                <a:gd name="T44" fmla="*/ 79 w 435"/>
                <a:gd name="T45" fmla="*/ 334 h 779"/>
                <a:gd name="T46" fmla="*/ 68 w 435"/>
                <a:gd name="T47" fmla="*/ 318 h 779"/>
                <a:gd name="T48" fmla="*/ 22 w 435"/>
                <a:gd name="T49" fmla="*/ 290 h 779"/>
                <a:gd name="T50" fmla="*/ 6 w 435"/>
                <a:gd name="T51" fmla="*/ 329 h 779"/>
                <a:gd name="T52" fmla="*/ 45 w 435"/>
                <a:gd name="T53" fmla="*/ 449 h 779"/>
                <a:gd name="T54" fmla="*/ 84 w 435"/>
                <a:gd name="T55" fmla="*/ 498 h 779"/>
                <a:gd name="T56" fmla="*/ 107 w 435"/>
                <a:gd name="T57" fmla="*/ 509 h 779"/>
                <a:gd name="T58" fmla="*/ 180 w 435"/>
                <a:gd name="T59" fmla="*/ 696 h 779"/>
                <a:gd name="T60" fmla="*/ 287 w 435"/>
                <a:gd name="T61" fmla="*/ 778 h 779"/>
                <a:gd name="T62" fmla="*/ 333 w 435"/>
                <a:gd name="T63" fmla="*/ 679 h 779"/>
                <a:gd name="T64" fmla="*/ 378 w 435"/>
                <a:gd name="T65" fmla="*/ 608 h 779"/>
                <a:gd name="T66" fmla="*/ 400 w 435"/>
                <a:gd name="T67" fmla="*/ 504 h 779"/>
                <a:gd name="T68" fmla="*/ 338 w 435"/>
                <a:gd name="T69" fmla="*/ 625 h 779"/>
                <a:gd name="T70" fmla="*/ 270 w 435"/>
                <a:gd name="T71" fmla="*/ 630 h 779"/>
                <a:gd name="T72" fmla="*/ 186 w 435"/>
                <a:gd name="T73" fmla="*/ 575 h 779"/>
                <a:gd name="T74" fmla="*/ 158 w 435"/>
                <a:gd name="T75" fmla="*/ 466 h 779"/>
                <a:gd name="T76" fmla="*/ 101 w 435"/>
                <a:gd name="T77" fmla="*/ 383 h 779"/>
                <a:gd name="T78" fmla="*/ 163 w 435"/>
                <a:gd name="T79" fmla="*/ 367 h 779"/>
                <a:gd name="T80" fmla="*/ 237 w 435"/>
                <a:gd name="T81" fmla="*/ 334 h 779"/>
                <a:gd name="T82" fmla="*/ 231 w 435"/>
                <a:gd name="T83" fmla="*/ 383 h 779"/>
                <a:gd name="T84" fmla="*/ 304 w 435"/>
                <a:gd name="T85" fmla="*/ 389 h 779"/>
                <a:gd name="T86" fmla="*/ 366 w 435"/>
                <a:gd name="T87" fmla="*/ 345 h 779"/>
                <a:gd name="T88" fmla="*/ 372 w 435"/>
                <a:gd name="T89" fmla="*/ 318 h 779"/>
                <a:gd name="T90" fmla="*/ 383 w 435"/>
                <a:gd name="T91" fmla="*/ 329 h 779"/>
                <a:gd name="T92" fmla="*/ 400 w 435"/>
                <a:gd name="T93" fmla="*/ 246 h 779"/>
                <a:gd name="T94" fmla="*/ 349 w 435"/>
                <a:gd name="T95" fmla="*/ 219 h 779"/>
                <a:gd name="T96" fmla="*/ 400 w 435"/>
                <a:gd name="T97" fmla="*/ 186 h 779"/>
                <a:gd name="T98" fmla="*/ 434 w 435"/>
                <a:gd name="T99" fmla="*/ 148 h 779"/>
                <a:gd name="T100" fmla="*/ 417 w 435"/>
                <a:gd name="T101" fmla="*/ 82 h 779"/>
                <a:gd name="T102" fmla="*/ 406 w 435"/>
                <a:gd name="T103" fmla="*/ 49 h 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35" h="779">
                  <a:moveTo>
                    <a:pt x="406" y="49"/>
                  </a:moveTo>
                  <a:lnTo>
                    <a:pt x="395" y="60"/>
                  </a:lnTo>
                  <a:lnTo>
                    <a:pt x="338" y="76"/>
                  </a:lnTo>
                  <a:lnTo>
                    <a:pt x="287" y="82"/>
                  </a:lnTo>
                  <a:lnTo>
                    <a:pt x="203" y="16"/>
                  </a:lnTo>
                  <a:lnTo>
                    <a:pt x="163" y="38"/>
                  </a:lnTo>
                  <a:lnTo>
                    <a:pt x="124" y="66"/>
                  </a:lnTo>
                  <a:lnTo>
                    <a:pt x="135" y="44"/>
                  </a:lnTo>
                  <a:lnTo>
                    <a:pt x="135" y="27"/>
                  </a:lnTo>
                  <a:lnTo>
                    <a:pt x="146" y="16"/>
                  </a:lnTo>
                  <a:lnTo>
                    <a:pt x="118" y="0"/>
                  </a:lnTo>
                  <a:lnTo>
                    <a:pt x="90" y="22"/>
                  </a:lnTo>
                  <a:lnTo>
                    <a:pt x="90" y="27"/>
                  </a:lnTo>
                  <a:lnTo>
                    <a:pt x="113" y="16"/>
                  </a:lnTo>
                  <a:lnTo>
                    <a:pt x="90" y="44"/>
                  </a:lnTo>
                  <a:lnTo>
                    <a:pt x="90" y="49"/>
                  </a:lnTo>
                  <a:lnTo>
                    <a:pt x="96" y="55"/>
                  </a:lnTo>
                  <a:lnTo>
                    <a:pt x="113" y="44"/>
                  </a:lnTo>
                  <a:lnTo>
                    <a:pt x="96" y="82"/>
                  </a:lnTo>
                  <a:lnTo>
                    <a:pt x="101" y="109"/>
                  </a:lnTo>
                  <a:lnTo>
                    <a:pt x="124" y="93"/>
                  </a:lnTo>
                  <a:lnTo>
                    <a:pt x="118" y="98"/>
                  </a:lnTo>
                  <a:lnTo>
                    <a:pt x="107" y="115"/>
                  </a:lnTo>
                  <a:lnTo>
                    <a:pt x="113" y="120"/>
                  </a:lnTo>
                  <a:lnTo>
                    <a:pt x="135" y="104"/>
                  </a:lnTo>
                  <a:lnTo>
                    <a:pt x="130" y="120"/>
                  </a:lnTo>
                  <a:lnTo>
                    <a:pt x="101" y="153"/>
                  </a:lnTo>
                  <a:lnTo>
                    <a:pt x="130" y="131"/>
                  </a:lnTo>
                  <a:lnTo>
                    <a:pt x="118" y="148"/>
                  </a:lnTo>
                  <a:lnTo>
                    <a:pt x="113" y="170"/>
                  </a:lnTo>
                  <a:lnTo>
                    <a:pt x="135" y="148"/>
                  </a:lnTo>
                  <a:lnTo>
                    <a:pt x="118" y="175"/>
                  </a:lnTo>
                  <a:lnTo>
                    <a:pt x="135" y="159"/>
                  </a:lnTo>
                  <a:lnTo>
                    <a:pt x="135" y="164"/>
                  </a:lnTo>
                  <a:lnTo>
                    <a:pt x="135" y="170"/>
                  </a:lnTo>
                  <a:lnTo>
                    <a:pt x="118" y="213"/>
                  </a:lnTo>
                  <a:lnTo>
                    <a:pt x="124" y="213"/>
                  </a:lnTo>
                  <a:lnTo>
                    <a:pt x="118" y="230"/>
                  </a:lnTo>
                  <a:lnTo>
                    <a:pt x="79" y="285"/>
                  </a:lnTo>
                  <a:lnTo>
                    <a:pt x="73" y="312"/>
                  </a:lnTo>
                  <a:lnTo>
                    <a:pt x="79" y="334"/>
                  </a:lnTo>
                  <a:lnTo>
                    <a:pt x="73" y="334"/>
                  </a:lnTo>
                  <a:lnTo>
                    <a:pt x="68" y="318"/>
                  </a:lnTo>
                  <a:lnTo>
                    <a:pt x="45" y="290"/>
                  </a:lnTo>
                  <a:lnTo>
                    <a:pt x="22" y="290"/>
                  </a:lnTo>
                  <a:lnTo>
                    <a:pt x="0" y="312"/>
                  </a:lnTo>
                  <a:lnTo>
                    <a:pt x="6" y="329"/>
                  </a:lnTo>
                  <a:lnTo>
                    <a:pt x="34" y="400"/>
                  </a:lnTo>
                  <a:lnTo>
                    <a:pt x="45" y="449"/>
                  </a:lnTo>
                  <a:lnTo>
                    <a:pt x="68" y="498"/>
                  </a:lnTo>
                  <a:lnTo>
                    <a:pt x="84" y="498"/>
                  </a:lnTo>
                  <a:lnTo>
                    <a:pt x="90" y="477"/>
                  </a:lnTo>
                  <a:lnTo>
                    <a:pt x="107" y="509"/>
                  </a:lnTo>
                  <a:lnTo>
                    <a:pt x="152" y="586"/>
                  </a:lnTo>
                  <a:lnTo>
                    <a:pt x="180" y="696"/>
                  </a:lnTo>
                  <a:lnTo>
                    <a:pt x="231" y="740"/>
                  </a:lnTo>
                  <a:lnTo>
                    <a:pt x="287" y="778"/>
                  </a:lnTo>
                  <a:lnTo>
                    <a:pt x="293" y="756"/>
                  </a:lnTo>
                  <a:lnTo>
                    <a:pt x="333" y="679"/>
                  </a:lnTo>
                  <a:lnTo>
                    <a:pt x="372" y="608"/>
                  </a:lnTo>
                  <a:lnTo>
                    <a:pt x="378" y="608"/>
                  </a:lnTo>
                  <a:lnTo>
                    <a:pt x="400" y="575"/>
                  </a:lnTo>
                  <a:lnTo>
                    <a:pt x="400" y="504"/>
                  </a:lnTo>
                  <a:lnTo>
                    <a:pt x="338" y="625"/>
                  </a:lnTo>
                  <a:lnTo>
                    <a:pt x="338" y="603"/>
                  </a:lnTo>
                  <a:lnTo>
                    <a:pt x="270" y="630"/>
                  </a:lnTo>
                  <a:lnTo>
                    <a:pt x="192" y="608"/>
                  </a:lnTo>
                  <a:lnTo>
                    <a:pt x="186" y="575"/>
                  </a:lnTo>
                  <a:lnTo>
                    <a:pt x="180" y="542"/>
                  </a:lnTo>
                  <a:lnTo>
                    <a:pt x="158" y="466"/>
                  </a:lnTo>
                  <a:lnTo>
                    <a:pt x="130" y="383"/>
                  </a:lnTo>
                  <a:lnTo>
                    <a:pt x="101" y="383"/>
                  </a:lnTo>
                  <a:lnTo>
                    <a:pt x="135" y="372"/>
                  </a:lnTo>
                  <a:lnTo>
                    <a:pt x="163" y="367"/>
                  </a:lnTo>
                  <a:lnTo>
                    <a:pt x="254" y="307"/>
                  </a:lnTo>
                  <a:lnTo>
                    <a:pt x="237" y="334"/>
                  </a:lnTo>
                  <a:lnTo>
                    <a:pt x="225" y="367"/>
                  </a:lnTo>
                  <a:lnTo>
                    <a:pt x="231" y="383"/>
                  </a:lnTo>
                  <a:lnTo>
                    <a:pt x="254" y="400"/>
                  </a:lnTo>
                  <a:lnTo>
                    <a:pt x="304" y="389"/>
                  </a:lnTo>
                  <a:lnTo>
                    <a:pt x="338" y="372"/>
                  </a:lnTo>
                  <a:lnTo>
                    <a:pt x="366" y="345"/>
                  </a:lnTo>
                  <a:lnTo>
                    <a:pt x="366" y="340"/>
                  </a:lnTo>
                  <a:lnTo>
                    <a:pt x="372" y="318"/>
                  </a:lnTo>
                  <a:lnTo>
                    <a:pt x="366" y="296"/>
                  </a:lnTo>
                  <a:lnTo>
                    <a:pt x="383" y="329"/>
                  </a:lnTo>
                  <a:lnTo>
                    <a:pt x="400" y="334"/>
                  </a:lnTo>
                  <a:lnTo>
                    <a:pt x="400" y="246"/>
                  </a:lnTo>
                  <a:lnTo>
                    <a:pt x="349" y="230"/>
                  </a:lnTo>
                  <a:lnTo>
                    <a:pt x="349" y="219"/>
                  </a:lnTo>
                  <a:lnTo>
                    <a:pt x="400" y="235"/>
                  </a:lnTo>
                  <a:lnTo>
                    <a:pt x="400" y="186"/>
                  </a:lnTo>
                  <a:lnTo>
                    <a:pt x="434" y="186"/>
                  </a:lnTo>
                  <a:lnTo>
                    <a:pt x="434" y="148"/>
                  </a:lnTo>
                  <a:lnTo>
                    <a:pt x="428" y="120"/>
                  </a:lnTo>
                  <a:lnTo>
                    <a:pt x="417" y="82"/>
                  </a:lnTo>
                  <a:lnTo>
                    <a:pt x="406" y="49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135" y="362"/>
              <a:ext cx="407" cy="500"/>
            </a:xfrm>
            <a:custGeom>
              <a:avLst/>
              <a:gdLst>
                <a:gd name="T0" fmla="*/ 181 w 407"/>
                <a:gd name="T1" fmla="*/ 400 h 500"/>
                <a:gd name="T2" fmla="*/ 181 w 407"/>
                <a:gd name="T3" fmla="*/ 416 h 500"/>
                <a:gd name="T4" fmla="*/ 231 w 407"/>
                <a:gd name="T5" fmla="*/ 455 h 500"/>
                <a:gd name="T6" fmla="*/ 282 w 407"/>
                <a:gd name="T7" fmla="*/ 493 h 500"/>
                <a:gd name="T8" fmla="*/ 299 w 407"/>
                <a:gd name="T9" fmla="*/ 499 h 500"/>
                <a:gd name="T10" fmla="*/ 299 w 407"/>
                <a:gd name="T11" fmla="*/ 493 h 500"/>
                <a:gd name="T12" fmla="*/ 305 w 407"/>
                <a:gd name="T13" fmla="*/ 488 h 500"/>
                <a:gd name="T14" fmla="*/ 322 w 407"/>
                <a:gd name="T15" fmla="*/ 444 h 500"/>
                <a:gd name="T16" fmla="*/ 327 w 407"/>
                <a:gd name="T17" fmla="*/ 433 h 500"/>
                <a:gd name="T18" fmla="*/ 344 w 407"/>
                <a:gd name="T19" fmla="*/ 389 h 500"/>
                <a:gd name="T20" fmla="*/ 378 w 407"/>
                <a:gd name="T21" fmla="*/ 345 h 500"/>
                <a:gd name="T22" fmla="*/ 406 w 407"/>
                <a:gd name="T23" fmla="*/ 307 h 500"/>
                <a:gd name="T24" fmla="*/ 406 w 407"/>
                <a:gd name="T25" fmla="*/ 290 h 500"/>
                <a:gd name="T26" fmla="*/ 384 w 407"/>
                <a:gd name="T27" fmla="*/ 323 h 500"/>
                <a:gd name="T28" fmla="*/ 378 w 407"/>
                <a:gd name="T29" fmla="*/ 323 h 500"/>
                <a:gd name="T30" fmla="*/ 339 w 407"/>
                <a:gd name="T31" fmla="*/ 394 h 500"/>
                <a:gd name="T32" fmla="*/ 299 w 407"/>
                <a:gd name="T33" fmla="*/ 471 h 500"/>
                <a:gd name="T34" fmla="*/ 299 w 407"/>
                <a:gd name="T35" fmla="*/ 488 h 500"/>
                <a:gd name="T36" fmla="*/ 282 w 407"/>
                <a:gd name="T37" fmla="*/ 477 h 500"/>
                <a:gd name="T38" fmla="*/ 271 w 407"/>
                <a:gd name="T39" fmla="*/ 477 h 500"/>
                <a:gd name="T40" fmla="*/ 214 w 407"/>
                <a:gd name="T41" fmla="*/ 433 h 500"/>
                <a:gd name="T42" fmla="*/ 186 w 407"/>
                <a:gd name="T43" fmla="*/ 411 h 500"/>
                <a:gd name="T44" fmla="*/ 181 w 407"/>
                <a:gd name="T45" fmla="*/ 378 h 500"/>
                <a:gd name="T46" fmla="*/ 169 w 407"/>
                <a:gd name="T47" fmla="*/ 345 h 500"/>
                <a:gd name="T48" fmla="*/ 141 w 407"/>
                <a:gd name="T49" fmla="*/ 268 h 500"/>
                <a:gd name="T50" fmla="*/ 96 w 407"/>
                <a:gd name="T51" fmla="*/ 192 h 500"/>
                <a:gd name="T52" fmla="*/ 90 w 407"/>
                <a:gd name="T53" fmla="*/ 213 h 500"/>
                <a:gd name="T54" fmla="*/ 74 w 407"/>
                <a:gd name="T55" fmla="*/ 203 h 500"/>
                <a:gd name="T56" fmla="*/ 62 w 407"/>
                <a:gd name="T57" fmla="*/ 175 h 500"/>
                <a:gd name="T58" fmla="*/ 51 w 407"/>
                <a:gd name="T59" fmla="*/ 148 h 500"/>
                <a:gd name="T60" fmla="*/ 45 w 407"/>
                <a:gd name="T61" fmla="*/ 126 h 500"/>
                <a:gd name="T62" fmla="*/ 45 w 407"/>
                <a:gd name="T63" fmla="*/ 115 h 500"/>
                <a:gd name="T64" fmla="*/ 12 w 407"/>
                <a:gd name="T65" fmla="*/ 44 h 500"/>
                <a:gd name="T66" fmla="*/ 12 w 407"/>
                <a:gd name="T67" fmla="*/ 27 h 500"/>
                <a:gd name="T68" fmla="*/ 17 w 407"/>
                <a:gd name="T69" fmla="*/ 16 h 500"/>
                <a:gd name="T70" fmla="*/ 23 w 407"/>
                <a:gd name="T71" fmla="*/ 16 h 500"/>
                <a:gd name="T72" fmla="*/ 34 w 407"/>
                <a:gd name="T73" fmla="*/ 11 h 500"/>
                <a:gd name="T74" fmla="*/ 45 w 407"/>
                <a:gd name="T75" fmla="*/ 5 h 500"/>
                <a:gd name="T76" fmla="*/ 62 w 407"/>
                <a:gd name="T77" fmla="*/ 22 h 500"/>
                <a:gd name="T78" fmla="*/ 74 w 407"/>
                <a:gd name="T79" fmla="*/ 38 h 500"/>
                <a:gd name="T80" fmla="*/ 79 w 407"/>
                <a:gd name="T81" fmla="*/ 49 h 500"/>
                <a:gd name="T82" fmla="*/ 85 w 407"/>
                <a:gd name="T83" fmla="*/ 49 h 500"/>
                <a:gd name="T84" fmla="*/ 74 w 407"/>
                <a:gd name="T85" fmla="*/ 33 h 500"/>
                <a:gd name="T86" fmla="*/ 62 w 407"/>
                <a:gd name="T87" fmla="*/ 16 h 500"/>
                <a:gd name="T88" fmla="*/ 45 w 407"/>
                <a:gd name="T89" fmla="*/ 0 h 500"/>
                <a:gd name="T90" fmla="*/ 28 w 407"/>
                <a:gd name="T91" fmla="*/ 0 h 500"/>
                <a:gd name="T92" fmla="*/ 0 w 407"/>
                <a:gd name="T93" fmla="*/ 22 h 500"/>
                <a:gd name="T94" fmla="*/ 6 w 407"/>
                <a:gd name="T95" fmla="*/ 55 h 500"/>
                <a:gd name="T96" fmla="*/ 23 w 407"/>
                <a:gd name="T97" fmla="*/ 87 h 500"/>
                <a:gd name="T98" fmla="*/ 34 w 407"/>
                <a:gd name="T99" fmla="*/ 126 h 500"/>
                <a:gd name="T100" fmla="*/ 51 w 407"/>
                <a:gd name="T101" fmla="*/ 175 h 500"/>
                <a:gd name="T102" fmla="*/ 62 w 407"/>
                <a:gd name="T103" fmla="*/ 224 h 500"/>
                <a:gd name="T104" fmla="*/ 74 w 407"/>
                <a:gd name="T105" fmla="*/ 230 h 500"/>
                <a:gd name="T106" fmla="*/ 85 w 407"/>
                <a:gd name="T107" fmla="*/ 235 h 500"/>
                <a:gd name="T108" fmla="*/ 96 w 407"/>
                <a:gd name="T109" fmla="*/ 235 h 500"/>
                <a:gd name="T110" fmla="*/ 107 w 407"/>
                <a:gd name="T111" fmla="*/ 235 h 500"/>
                <a:gd name="T112" fmla="*/ 136 w 407"/>
                <a:gd name="T113" fmla="*/ 279 h 500"/>
                <a:gd name="T114" fmla="*/ 158 w 407"/>
                <a:gd name="T115" fmla="*/ 323 h 500"/>
                <a:gd name="T116" fmla="*/ 181 w 407"/>
                <a:gd name="T117" fmla="*/ 400 h 500"/>
                <a:gd name="T118" fmla="*/ 181 w 407"/>
                <a:gd name="T119" fmla="*/ 4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07" h="500">
                  <a:moveTo>
                    <a:pt x="181" y="400"/>
                  </a:moveTo>
                  <a:lnTo>
                    <a:pt x="181" y="416"/>
                  </a:lnTo>
                  <a:lnTo>
                    <a:pt x="231" y="455"/>
                  </a:lnTo>
                  <a:lnTo>
                    <a:pt x="282" y="493"/>
                  </a:lnTo>
                  <a:lnTo>
                    <a:pt x="299" y="499"/>
                  </a:lnTo>
                  <a:lnTo>
                    <a:pt x="299" y="493"/>
                  </a:lnTo>
                  <a:lnTo>
                    <a:pt x="305" y="488"/>
                  </a:lnTo>
                  <a:lnTo>
                    <a:pt x="322" y="444"/>
                  </a:lnTo>
                  <a:lnTo>
                    <a:pt x="327" y="433"/>
                  </a:lnTo>
                  <a:lnTo>
                    <a:pt x="344" y="389"/>
                  </a:lnTo>
                  <a:lnTo>
                    <a:pt x="378" y="345"/>
                  </a:lnTo>
                  <a:lnTo>
                    <a:pt x="406" y="307"/>
                  </a:lnTo>
                  <a:lnTo>
                    <a:pt x="406" y="290"/>
                  </a:lnTo>
                  <a:lnTo>
                    <a:pt x="384" y="323"/>
                  </a:lnTo>
                  <a:lnTo>
                    <a:pt x="378" y="323"/>
                  </a:lnTo>
                  <a:lnTo>
                    <a:pt x="339" y="394"/>
                  </a:lnTo>
                  <a:lnTo>
                    <a:pt x="299" y="471"/>
                  </a:lnTo>
                  <a:lnTo>
                    <a:pt x="299" y="488"/>
                  </a:lnTo>
                  <a:lnTo>
                    <a:pt x="282" y="477"/>
                  </a:lnTo>
                  <a:lnTo>
                    <a:pt x="271" y="477"/>
                  </a:lnTo>
                  <a:lnTo>
                    <a:pt x="214" y="433"/>
                  </a:lnTo>
                  <a:lnTo>
                    <a:pt x="186" y="411"/>
                  </a:lnTo>
                  <a:lnTo>
                    <a:pt x="181" y="378"/>
                  </a:lnTo>
                  <a:lnTo>
                    <a:pt x="169" y="345"/>
                  </a:lnTo>
                  <a:lnTo>
                    <a:pt x="141" y="268"/>
                  </a:lnTo>
                  <a:lnTo>
                    <a:pt x="96" y="192"/>
                  </a:lnTo>
                  <a:lnTo>
                    <a:pt x="90" y="213"/>
                  </a:lnTo>
                  <a:lnTo>
                    <a:pt x="74" y="203"/>
                  </a:lnTo>
                  <a:lnTo>
                    <a:pt x="62" y="175"/>
                  </a:lnTo>
                  <a:lnTo>
                    <a:pt x="51" y="148"/>
                  </a:lnTo>
                  <a:lnTo>
                    <a:pt x="45" y="126"/>
                  </a:lnTo>
                  <a:lnTo>
                    <a:pt x="45" y="115"/>
                  </a:lnTo>
                  <a:lnTo>
                    <a:pt x="12" y="44"/>
                  </a:lnTo>
                  <a:lnTo>
                    <a:pt x="12" y="27"/>
                  </a:lnTo>
                  <a:lnTo>
                    <a:pt x="17" y="16"/>
                  </a:lnTo>
                  <a:lnTo>
                    <a:pt x="23" y="16"/>
                  </a:lnTo>
                  <a:lnTo>
                    <a:pt x="34" y="11"/>
                  </a:lnTo>
                  <a:lnTo>
                    <a:pt x="45" y="5"/>
                  </a:lnTo>
                  <a:lnTo>
                    <a:pt x="62" y="22"/>
                  </a:lnTo>
                  <a:lnTo>
                    <a:pt x="74" y="38"/>
                  </a:lnTo>
                  <a:lnTo>
                    <a:pt x="79" y="49"/>
                  </a:lnTo>
                  <a:lnTo>
                    <a:pt x="85" y="49"/>
                  </a:lnTo>
                  <a:lnTo>
                    <a:pt x="74" y="33"/>
                  </a:lnTo>
                  <a:lnTo>
                    <a:pt x="62" y="16"/>
                  </a:lnTo>
                  <a:lnTo>
                    <a:pt x="45" y="0"/>
                  </a:lnTo>
                  <a:lnTo>
                    <a:pt x="28" y="0"/>
                  </a:lnTo>
                  <a:lnTo>
                    <a:pt x="0" y="22"/>
                  </a:lnTo>
                  <a:lnTo>
                    <a:pt x="6" y="55"/>
                  </a:lnTo>
                  <a:lnTo>
                    <a:pt x="23" y="87"/>
                  </a:lnTo>
                  <a:lnTo>
                    <a:pt x="34" y="126"/>
                  </a:lnTo>
                  <a:lnTo>
                    <a:pt x="51" y="175"/>
                  </a:lnTo>
                  <a:lnTo>
                    <a:pt x="62" y="224"/>
                  </a:lnTo>
                  <a:lnTo>
                    <a:pt x="74" y="230"/>
                  </a:lnTo>
                  <a:lnTo>
                    <a:pt x="85" y="235"/>
                  </a:lnTo>
                  <a:lnTo>
                    <a:pt x="96" y="235"/>
                  </a:lnTo>
                  <a:lnTo>
                    <a:pt x="107" y="235"/>
                  </a:lnTo>
                  <a:lnTo>
                    <a:pt x="136" y="279"/>
                  </a:lnTo>
                  <a:lnTo>
                    <a:pt x="158" y="323"/>
                  </a:lnTo>
                  <a:lnTo>
                    <a:pt x="181" y="400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8" name="Group 19"/>
            <p:cNvGrpSpPr>
              <a:grpSpLocks/>
            </p:cNvGrpSpPr>
            <p:nvPr/>
          </p:nvGrpSpPr>
          <p:grpSpPr bwMode="auto">
            <a:xfrm>
              <a:off x="192" y="0"/>
              <a:ext cx="429" cy="412"/>
              <a:chOff x="0" y="0"/>
              <a:chExt cx="429" cy="412"/>
            </a:xfrm>
          </p:grpSpPr>
          <p:sp>
            <p:nvSpPr>
              <p:cNvPr id="83" name="未知"/>
              <p:cNvSpPr>
                <a:spLocks/>
              </p:cNvSpPr>
              <p:nvPr/>
            </p:nvSpPr>
            <p:spPr bwMode="auto">
              <a:xfrm>
                <a:off x="0" y="49"/>
                <a:ext cx="356" cy="363"/>
              </a:xfrm>
              <a:custGeom>
                <a:avLst/>
                <a:gdLst>
                  <a:gd name="T0" fmla="*/ 22 w 356"/>
                  <a:gd name="T1" fmla="*/ 351 h 363"/>
                  <a:gd name="T2" fmla="*/ 22 w 356"/>
                  <a:gd name="T3" fmla="*/ 340 h 363"/>
                  <a:gd name="T4" fmla="*/ 67 w 356"/>
                  <a:gd name="T5" fmla="*/ 258 h 363"/>
                  <a:gd name="T6" fmla="*/ 67 w 356"/>
                  <a:gd name="T7" fmla="*/ 241 h 363"/>
                  <a:gd name="T8" fmla="*/ 84 w 356"/>
                  <a:gd name="T9" fmla="*/ 192 h 363"/>
                  <a:gd name="T10" fmla="*/ 67 w 356"/>
                  <a:gd name="T11" fmla="*/ 203 h 363"/>
                  <a:gd name="T12" fmla="*/ 84 w 356"/>
                  <a:gd name="T13" fmla="*/ 176 h 363"/>
                  <a:gd name="T14" fmla="*/ 67 w 356"/>
                  <a:gd name="T15" fmla="*/ 176 h 363"/>
                  <a:gd name="T16" fmla="*/ 84 w 356"/>
                  <a:gd name="T17" fmla="*/ 148 h 363"/>
                  <a:gd name="T18" fmla="*/ 79 w 356"/>
                  <a:gd name="T19" fmla="*/ 148 h 363"/>
                  <a:gd name="T20" fmla="*/ 84 w 356"/>
                  <a:gd name="T21" fmla="*/ 132 h 363"/>
                  <a:gd name="T22" fmla="*/ 84 w 356"/>
                  <a:gd name="T23" fmla="*/ 132 h 363"/>
                  <a:gd name="T24" fmla="*/ 62 w 356"/>
                  <a:gd name="T25" fmla="*/ 148 h 363"/>
                  <a:gd name="T26" fmla="*/ 67 w 356"/>
                  <a:gd name="T27" fmla="*/ 126 h 363"/>
                  <a:gd name="T28" fmla="*/ 56 w 356"/>
                  <a:gd name="T29" fmla="*/ 132 h 363"/>
                  <a:gd name="T30" fmla="*/ 50 w 356"/>
                  <a:gd name="T31" fmla="*/ 99 h 363"/>
                  <a:gd name="T32" fmla="*/ 62 w 356"/>
                  <a:gd name="T33" fmla="*/ 72 h 363"/>
                  <a:gd name="T34" fmla="*/ 39 w 356"/>
                  <a:gd name="T35" fmla="*/ 77 h 363"/>
                  <a:gd name="T36" fmla="*/ 62 w 356"/>
                  <a:gd name="T37" fmla="*/ 44 h 363"/>
                  <a:gd name="T38" fmla="*/ 39 w 356"/>
                  <a:gd name="T39" fmla="*/ 50 h 363"/>
                  <a:gd name="T40" fmla="*/ 95 w 356"/>
                  <a:gd name="T41" fmla="*/ 44 h 363"/>
                  <a:gd name="T42" fmla="*/ 84 w 356"/>
                  <a:gd name="T43" fmla="*/ 72 h 363"/>
                  <a:gd name="T44" fmla="*/ 112 w 356"/>
                  <a:gd name="T45" fmla="*/ 66 h 363"/>
                  <a:gd name="T46" fmla="*/ 174 w 356"/>
                  <a:gd name="T47" fmla="*/ 66 h 363"/>
                  <a:gd name="T48" fmla="*/ 197 w 356"/>
                  <a:gd name="T49" fmla="*/ 88 h 363"/>
                  <a:gd name="T50" fmla="*/ 242 w 356"/>
                  <a:gd name="T51" fmla="*/ 110 h 363"/>
                  <a:gd name="T52" fmla="*/ 315 w 356"/>
                  <a:gd name="T53" fmla="*/ 104 h 363"/>
                  <a:gd name="T54" fmla="*/ 355 w 356"/>
                  <a:gd name="T55" fmla="*/ 66 h 363"/>
                  <a:gd name="T56" fmla="*/ 321 w 356"/>
                  <a:gd name="T57" fmla="*/ 77 h 363"/>
                  <a:gd name="T58" fmla="*/ 304 w 356"/>
                  <a:gd name="T59" fmla="*/ 88 h 363"/>
                  <a:gd name="T60" fmla="*/ 287 w 356"/>
                  <a:gd name="T61" fmla="*/ 88 h 363"/>
                  <a:gd name="T62" fmla="*/ 282 w 356"/>
                  <a:gd name="T63" fmla="*/ 77 h 363"/>
                  <a:gd name="T64" fmla="*/ 253 w 356"/>
                  <a:gd name="T65" fmla="*/ 88 h 363"/>
                  <a:gd name="T66" fmla="*/ 265 w 356"/>
                  <a:gd name="T67" fmla="*/ 72 h 363"/>
                  <a:gd name="T68" fmla="*/ 242 w 356"/>
                  <a:gd name="T69" fmla="*/ 66 h 363"/>
                  <a:gd name="T70" fmla="*/ 214 w 356"/>
                  <a:gd name="T71" fmla="*/ 72 h 363"/>
                  <a:gd name="T72" fmla="*/ 219 w 356"/>
                  <a:gd name="T73" fmla="*/ 44 h 363"/>
                  <a:gd name="T74" fmla="*/ 203 w 356"/>
                  <a:gd name="T75" fmla="*/ 39 h 363"/>
                  <a:gd name="T76" fmla="*/ 152 w 356"/>
                  <a:gd name="T77" fmla="*/ 28 h 363"/>
                  <a:gd name="T78" fmla="*/ 129 w 356"/>
                  <a:gd name="T79" fmla="*/ 22 h 363"/>
                  <a:gd name="T80" fmla="*/ 107 w 356"/>
                  <a:gd name="T81" fmla="*/ 0 h 363"/>
                  <a:gd name="T82" fmla="*/ 79 w 356"/>
                  <a:gd name="T83" fmla="*/ 11 h 363"/>
                  <a:gd name="T84" fmla="*/ 62 w 356"/>
                  <a:gd name="T85" fmla="*/ 22 h 363"/>
                  <a:gd name="T86" fmla="*/ 28 w 356"/>
                  <a:gd name="T87" fmla="*/ 55 h 363"/>
                  <a:gd name="T88" fmla="*/ 0 w 356"/>
                  <a:gd name="T89" fmla="*/ 192 h 363"/>
                  <a:gd name="T90" fmla="*/ 11 w 356"/>
                  <a:gd name="T91" fmla="*/ 280 h 363"/>
                  <a:gd name="T92" fmla="*/ 5 w 356"/>
                  <a:gd name="T93" fmla="*/ 329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6" h="363">
                    <a:moveTo>
                      <a:pt x="5" y="329"/>
                    </a:moveTo>
                    <a:lnTo>
                      <a:pt x="22" y="351"/>
                    </a:lnTo>
                    <a:lnTo>
                      <a:pt x="28" y="362"/>
                    </a:lnTo>
                    <a:lnTo>
                      <a:pt x="22" y="340"/>
                    </a:lnTo>
                    <a:lnTo>
                      <a:pt x="28" y="313"/>
                    </a:lnTo>
                    <a:lnTo>
                      <a:pt x="67" y="258"/>
                    </a:lnTo>
                    <a:lnTo>
                      <a:pt x="73" y="241"/>
                    </a:lnTo>
                    <a:lnTo>
                      <a:pt x="67" y="241"/>
                    </a:lnTo>
                    <a:lnTo>
                      <a:pt x="84" y="198"/>
                    </a:lnTo>
                    <a:lnTo>
                      <a:pt x="84" y="192"/>
                    </a:lnTo>
                    <a:lnTo>
                      <a:pt x="84" y="187"/>
                    </a:lnTo>
                    <a:lnTo>
                      <a:pt x="67" y="203"/>
                    </a:lnTo>
                    <a:lnTo>
                      <a:pt x="84" y="176"/>
                    </a:lnTo>
                    <a:lnTo>
                      <a:pt x="62" y="198"/>
                    </a:lnTo>
                    <a:lnTo>
                      <a:pt x="67" y="176"/>
                    </a:lnTo>
                    <a:lnTo>
                      <a:pt x="79" y="159"/>
                    </a:lnTo>
                    <a:lnTo>
                      <a:pt x="84" y="148"/>
                    </a:lnTo>
                    <a:lnTo>
                      <a:pt x="90" y="143"/>
                    </a:lnTo>
                    <a:lnTo>
                      <a:pt x="79" y="148"/>
                    </a:lnTo>
                    <a:lnTo>
                      <a:pt x="84" y="132"/>
                    </a:lnTo>
                    <a:lnTo>
                      <a:pt x="62" y="148"/>
                    </a:lnTo>
                    <a:lnTo>
                      <a:pt x="56" y="143"/>
                    </a:lnTo>
                    <a:lnTo>
                      <a:pt x="67" y="126"/>
                    </a:lnTo>
                    <a:lnTo>
                      <a:pt x="73" y="121"/>
                    </a:lnTo>
                    <a:lnTo>
                      <a:pt x="56" y="132"/>
                    </a:lnTo>
                    <a:lnTo>
                      <a:pt x="50" y="110"/>
                    </a:lnTo>
                    <a:lnTo>
                      <a:pt x="50" y="99"/>
                    </a:lnTo>
                    <a:lnTo>
                      <a:pt x="56" y="88"/>
                    </a:lnTo>
                    <a:lnTo>
                      <a:pt x="62" y="72"/>
                    </a:lnTo>
                    <a:lnTo>
                      <a:pt x="45" y="83"/>
                    </a:lnTo>
                    <a:lnTo>
                      <a:pt x="39" y="77"/>
                    </a:lnTo>
                    <a:lnTo>
                      <a:pt x="39" y="72"/>
                    </a:lnTo>
                    <a:lnTo>
                      <a:pt x="62" y="44"/>
                    </a:lnTo>
                    <a:lnTo>
                      <a:pt x="39" y="55"/>
                    </a:lnTo>
                    <a:lnTo>
                      <a:pt x="39" y="50"/>
                    </a:lnTo>
                    <a:lnTo>
                      <a:pt x="67" y="28"/>
                    </a:lnTo>
                    <a:lnTo>
                      <a:pt x="95" y="44"/>
                    </a:lnTo>
                    <a:lnTo>
                      <a:pt x="84" y="55"/>
                    </a:lnTo>
                    <a:lnTo>
                      <a:pt x="84" y="72"/>
                    </a:lnTo>
                    <a:lnTo>
                      <a:pt x="73" y="94"/>
                    </a:lnTo>
                    <a:lnTo>
                      <a:pt x="112" y="66"/>
                    </a:lnTo>
                    <a:lnTo>
                      <a:pt x="152" y="44"/>
                    </a:lnTo>
                    <a:lnTo>
                      <a:pt x="174" y="66"/>
                    </a:lnTo>
                    <a:lnTo>
                      <a:pt x="191" y="88"/>
                    </a:lnTo>
                    <a:lnTo>
                      <a:pt x="197" y="88"/>
                    </a:lnTo>
                    <a:lnTo>
                      <a:pt x="242" y="110"/>
                    </a:lnTo>
                    <a:lnTo>
                      <a:pt x="282" y="110"/>
                    </a:lnTo>
                    <a:lnTo>
                      <a:pt x="315" y="104"/>
                    </a:lnTo>
                    <a:lnTo>
                      <a:pt x="355" y="77"/>
                    </a:lnTo>
                    <a:lnTo>
                      <a:pt x="355" y="66"/>
                    </a:lnTo>
                    <a:lnTo>
                      <a:pt x="338" y="77"/>
                    </a:lnTo>
                    <a:lnTo>
                      <a:pt x="321" y="77"/>
                    </a:lnTo>
                    <a:lnTo>
                      <a:pt x="310" y="88"/>
                    </a:lnTo>
                    <a:lnTo>
                      <a:pt x="304" y="88"/>
                    </a:lnTo>
                    <a:lnTo>
                      <a:pt x="282" y="99"/>
                    </a:lnTo>
                    <a:lnTo>
                      <a:pt x="287" y="88"/>
                    </a:lnTo>
                    <a:lnTo>
                      <a:pt x="293" y="83"/>
                    </a:lnTo>
                    <a:lnTo>
                      <a:pt x="282" y="77"/>
                    </a:lnTo>
                    <a:lnTo>
                      <a:pt x="253" y="94"/>
                    </a:lnTo>
                    <a:lnTo>
                      <a:pt x="253" y="88"/>
                    </a:lnTo>
                    <a:lnTo>
                      <a:pt x="265" y="72"/>
                    </a:lnTo>
                    <a:lnTo>
                      <a:pt x="248" y="83"/>
                    </a:lnTo>
                    <a:lnTo>
                      <a:pt x="242" y="66"/>
                    </a:lnTo>
                    <a:lnTo>
                      <a:pt x="219" y="72"/>
                    </a:lnTo>
                    <a:lnTo>
                      <a:pt x="214" y="72"/>
                    </a:lnTo>
                    <a:lnTo>
                      <a:pt x="231" y="66"/>
                    </a:lnTo>
                    <a:lnTo>
                      <a:pt x="219" y="44"/>
                    </a:lnTo>
                    <a:lnTo>
                      <a:pt x="197" y="50"/>
                    </a:lnTo>
                    <a:lnTo>
                      <a:pt x="203" y="39"/>
                    </a:lnTo>
                    <a:lnTo>
                      <a:pt x="186" y="22"/>
                    </a:lnTo>
                    <a:lnTo>
                      <a:pt x="152" y="28"/>
                    </a:lnTo>
                    <a:lnTo>
                      <a:pt x="163" y="17"/>
                    </a:lnTo>
                    <a:lnTo>
                      <a:pt x="129" y="22"/>
                    </a:lnTo>
                    <a:lnTo>
                      <a:pt x="118" y="11"/>
                    </a:lnTo>
                    <a:lnTo>
                      <a:pt x="107" y="0"/>
                    </a:lnTo>
                    <a:lnTo>
                      <a:pt x="95" y="6"/>
                    </a:lnTo>
                    <a:lnTo>
                      <a:pt x="79" y="11"/>
                    </a:lnTo>
                    <a:lnTo>
                      <a:pt x="84" y="22"/>
                    </a:lnTo>
                    <a:lnTo>
                      <a:pt x="62" y="22"/>
                    </a:lnTo>
                    <a:lnTo>
                      <a:pt x="28" y="44"/>
                    </a:lnTo>
                    <a:lnTo>
                      <a:pt x="28" y="55"/>
                    </a:lnTo>
                    <a:lnTo>
                      <a:pt x="28" y="121"/>
                    </a:lnTo>
                    <a:lnTo>
                      <a:pt x="0" y="192"/>
                    </a:lnTo>
                    <a:lnTo>
                      <a:pt x="5" y="231"/>
                    </a:lnTo>
                    <a:lnTo>
                      <a:pt x="11" y="280"/>
                    </a:lnTo>
                    <a:lnTo>
                      <a:pt x="5" y="329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4" name="未知"/>
              <p:cNvSpPr>
                <a:spLocks/>
              </p:cNvSpPr>
              <p:nvPr/>
            </p:nvSpPr>
            <p:spPr bwMode="auto">
              <a:xfrm>
                <a:off x="79" y="0"/>
                <a:ext cx="350" cy="264"/>
              </a:xfrm>
              <a:custGeom>
                <a:avLst/>
                <a:gdLst>
                  <a:gd name="T0" fmla="*/ 343 w 350"/>
                  <a:gd name="T1" fmla="*/ 263 h 264"/>
                  <a:gd name="T2" fmla="*/ 343 w 350"/>
                  <a:gd name="T3" fmla="*/ 247 h 264"/>
                  <a:gd name="T4" fmla="*/ 321 w 350"/>
                  <a:gd name="T5" fmla="*/ 203 h 264"/>
                  <a:gd name="T6" fmla="*/ 327 w 350"/>
                  <a:gd name="T7" fmla="*/ 203 h 264"/>
                  <a:gd name="T8" fmla="*/ 349 w 350"/>
                  <a:gd name="T9" fmla="*/ 143 h 264"/>
                  <a:gd name="T10" fmla="*/ 332 w 350"/>
                  <a:gd name="T11" fmla="*/ 126 h 264"/>
                  <a:gd name="T12" fmla="*/ 321 w 350"/>
                  <a:gd name="T13" fmla="*/ 115 h 264"/>
                  <a:gd name="T14" fmla="*/ 332 w 350"/>
                  <a:gd name="T15" fmla="*/ 82 h 264"/>
                  <a:gd name="T16" fmla="*/ 298 w 350"/>
                  <a:gd name="T17" fmla="*/ 71 h 264"/>
                  <a:gd name="T18" fmla="*/ 293 w 350"/>
                  <a:gd name="T19" fmla="*/ 60 h 264"/>
                  <a:gd name="T20" fmla="*/ 293 w 350"/>
                  <a:gd name="T21" fmla="*/ 49 h 264"/>
                  <a:gd name="T22" fmla="*/ 242 w 350"/>
                  <a:gd name="T23" fmla="*/ 16 h 264"/>
                  <a:gd name="T24" fmla="*/ 214 w 350"/>
                  <a:gd name="T25" fmla="*/ 27 h 264"/>
                  <a:gd name="T26" fmla="*/ 203 w 350"/>
                  <a:gd name="T27" fmla="*/ 27 h 264"/>
                  <a:gd name="T28" fmla="*/ 129 w 350"/>
                  <a:gd name="T29" fmla="*/ 0 h 264"/>
                  <a:gd name="T30" fmla="*/ 101 w 350"/>
                  <a:gd name="T31" fmla="*/ 16 h 264"/>
                  <a:gd name="T32" fmla="*/ 78 w 350"/>
                  <a:gd name="T33" fmla="*/ 5 h 264"/>
                  <a:gd name="T34" fmla="*/ 39 w 350"/>
                  <a:gd name="T35" fmla="*/ 27 h 264"/>
                  <a:gd name="T36" fmla="*/ 16 w 350"/>
                  <a:gd name="T37" fmla="*/ 49 h 264"/>
                  <a:gd name="T38" fmla="*/ 5 w 350"/>
                  <a:gd name="T39" fmla="*/ 55 h 264"/>
                  <a:gd name="T40" fmla="*/ 0 w 350"/>
                  <a:gd name="T41" fmla="*/ 60 h 264"/>
                  <a:gd name="T42" fmla="*/ 5 w 350"/>
                  <a:gd name="T43" fmla="*/ 55 h 264"/>
                  <a:gd name="T44" fmla="*/ 16 w 350"/>
                  <a:gd name="T45" fmla="*/ 49 h 264"/>
                  <a:gd name="T46" fmla="*/ 28 w 350"/>
                  <a:gd name="T47" fmla="*/ 44 h 264"/>
                  <a:gd name="T48" fmla="*/ 39 w 350"/>
                  <a:gd name="T49" fmla="*/ 33 h 264"/>
                  <a:gd name="T50" fmla="*/ 67 w 350"/>
                  <a:gd name="T51" fmla="*/ 11 h 264"/>
                  <a:gd name="T52" fmla="*/ 50 w 350"/>
                  <a:gd name="T53" fmla="*/ 27 h 264"/>
                  <a:gd name="T54" fmla="*/ 50 w 350"/>
                  <a:gd name="T55" fmla="*/ 33 h 264"/>
                  <a:gd name="T56" fmla="*/ 90 w 350"/>
                  <a:gd name="T57" fmla="*/ 33 h 264"/>
                  <a:gd name="T58" fmla="*/ 73 w 350"/>
                  <a:gd name="T59" fmla="*/ 44 h 264"/>
                  <a:gd name="T60" fmla="*/ 78 w 350"/>
                  <a:gd name="T61" fmla="*/ 49 h 264"/>
                  <a:gd name="T62" fmla="*/ 95 w 350"/>
                  <a:gd name="T63" fmla="*/ 49 h 264"/>
                  <a:gd name="T64" fmla="*/ 112 w 350"/>
                  <a:gd name="T65" fmla="*/ 49 h 264"/>
                  <a:gd name="T66" fmla="*/ 140 w 350"/>
                  <a:gd name="T67" fmla="*/ 55 h 264"/>
                  <a:gd name="T68" fmla="*/ 146 w 350"/>
                  <a:gd name="T69" fmla="*/ 66 h 264"/>
                  <a:gd name="T70" fmla="*/ 146 w 350"/>
                  <a:gd name="T71" fmla="*/ 71 h 264"/>
                  <a:gd name="T72" fmla="*/ 163 w 350"/>
                  <a:gd name="T73" fmla="*/ 77 h 264"/>
                  <a:gd name="T74" fmla="*/ 146 w 350"/>
                  <a:gd name="T75" fmla="*/ 88 h 264"/>
                  <a:gd name="T76" fmla="*/ 152 w 350"/>
                  <a:gd name="T77" fmla="*/ 93 h 264"/>
                  <a:gd name="T78" fmla="*/ 163 w 350"/>
                  <a:gd name="T79" fmla="*/ 88 h 264"/>
                  <a:gd name="T80" fmla="*/ 186 w 350"/>
                  <a:gd name="T81" fmla="*/ 93 h 264"/>
                  <a:gd name="T82" fmla="*/ 169 w 350"/>
                  <a:gd name="T83" fmla="*/ 93 h 264"/>
                  <a:gd name="T84" fmla="*/ 163 w 350"/>
                  <a:gd name="T85" fmla="*/ 104 h 264"/>
                  <a:gd name="T86" fmla="*/ 163 w 350"/>
                  <a:gd name="T87" fmla="*/ 110 h 264"/>
                  <a:gd name="T88" fmla="*/ 186 w 350"/>
                  <a:gd name="T89" fmla="*/ 110 h 264"/>
                  <a:gd name="T90" fmla="*/ 180 w 350"/>
                  <a:gd name="T91" fmla="*/ 115 h 264"/>
                  <a:gd name="T92" fmla="*/ 191 w 350"/>
                  <a:gd name="T93" fmla="*/ 115 h 264"/>
                  <a:gd name="T94" fmla="*/ 203 w 350"/>
                  <a:gd name="T95" fmla="*/ 110 h 264"/>
                  <a:gd name="T96" fmla="*/ 214 w 350"/>
                  <a:gd name="T97" fmla="*/ 110 h 264"/>
                  <a:gd name="T98" fmla="*/ 214 w 350"/>
                  <a:gd name="T99" fmla="*/ 115 h 264"/>
                  <a:gd name="T100" fmla="*/ 231 w 350"/>
                  <a:gd name="T101" fmla="*/ 115 h 264"/>
                  <a:gd name="T102" fmla="*/ 236 w 350"/>
                  <a:gd name="T103" fmla="*/ 115 h 264"/>
                  <a:gd name="T104" fmla="*/ 276 w 350"/>
                  <a:gd name="T105" fmla="*/ 115 h 264"/>
                  <a:gd name="T106" fmla="*/ 276 w 350"/>
                  <a:gd name="T107" fmla="*/ 132 h 264"/>
                  <a:gd name="T108" fmla="*/ 281 w 350"/>
                  <a:gd name="T109" fmla="*/ 143 h 264"/>
                  <a:gd name="T110" fmla="*/ 293 w 350"/>
                  <a:gd name="T111" fmla="*/ 186 h 264"/>
                  <a:gd name="T112" fmla="*/ 304 w 350"/>
                  <a:gd name="T113" fmla="*/ 263 h 264"/>
                  <a:gd name="T114" fmla="*/ 343 w 350"/>
                  <a:gd name="T115" fmla="*/ 263 h 264"/>
                  <a:gd name="T116" fmla="*/ 343 w 350"/>
                  <a:gd name="T117" fmla="*/ 263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50" h="264">
                    <a:moveTo>
                      <a:pt x="343" y="263"/>
                    </a:moveTo>
                    <a:lnTo>
                      <a:pt x="343" y="247"/>
                    </a:lnTo>
                    <a:lnTo>
                      <a:pt x="321" y="203"/>
                    </a:lnTo>
                    <a:lnTo>
                      <a:pt x="327" y="203"/>
                    </a:lnTo>
                    <a:lnTo>
                      <a:pt x="349" y="143"/>
                    </a:lnTo>
                    <a:lnTo>
                      <a:pt x="332" y="126"/>
                    </a:lnTo>
                    <a:lnTo>
                      <a:pt x="321" y="115"/>
                    </a:lnTo>
                    <a:lnTo>
                      <a:pt x="332" y="82"/>
                    </a:lnTo>
                    <a:lnTo>
                      <a:pt x="298" y="71"/>
                    </a:lnTo>
                    <a:lnTo>
                      <a:pt x="293" y="60"/>
                    </a:lnTo>
                    <a:lnTo>
                      <a:pt x="293" y="49"/>
                    </a:lnTo>
                    <a:lnTo>
                      <a:pt x="242" y="16"/>
                    </a:lnTo>
                    <a:lnTo>
                      <a:pt x="214" y="27"/>
                    </a:lnTo>
                    <a:lnTo>
                      <a:pt x="203" y="27"/>
                    </a:lnTo>
                    <a:lnTo>
                      <a:pt x="129" y="0"/>
                    </a:lnTo>
                    <a:lnTo>
                      <a:pt x="101" y="16"/>
                    </a:lnTo>
                    <a:lnTo>
                      <a:pt x="78" y="5"/>
                    </a:lnTo>
                    <a:lnTo>
                      <a:pt x="39" y="27"/>
                    </a:lnTo>
                    <a:lnTo>
                      <a:pt x="16" y="49"/>
                    </a:lnTo>
                    <a:lnTo>
                      <a:pt x="5" y="55"/>
                    </a:lnTo>
                    <a:lnTo>
                      <a:pt x="0" y="60"/>
                    </a:lnTo>
                    <a:lnTo>
                      <a:pt x="5" y="55"/>
                    </a:lnTo>
                    <a:lnTo>
                      <a:pt x="16" y="49"/>
                    </a:lnTo>
                    <a:lnTo>
                      <a:pt x="28" y="44"/>
                    </a:lnTo>
                    <a:lnTo>
                      <a:pt x="39" y="33"/>
                    </a:lnTo>
                    <a:lnTo>
                      <a:pt x="67" y="11"/>
                    </a:lnTo>
                    <a:lnTo>
                      <a:pt x="50" y="27"/>
                    </a:lnTo>
                    <a:lnTo>
                      <a:pt x="50" y="33"/>
                    </a:lnTo>
                    <a:lnTo>
                      <a:pt x="90" y="33"/>
                    </a:lnTo>
                    <a:lnTo>
                      <a:pt x="73" y="44"/>
                    </a:lnTo>
                    <a:lnTo>
                      <a:pt x="78" y="49"/>
                    </a:lnTo>
                    <a:lnTo>
                      <a:pt x="95" y="49"/>
                    </a:lnTo>
                    <a:lnTo>
                      <a:pt x="112" y="49"/>
                    </a:lnTo>
                    <a:lnTo>
                      <a:pt x="140" y="55"/>
                    </a:lnTo>
                    <a:lnTo>
                      <a:pt x="146" y="66"/>
                    </a:lnTo>
                    <a:lnTo>
                      <a:pt x="146" y="71"/>
                    </a:lnTo>
                    <a:lnTo>
                      <a:pt x="163" y="77"/>
                    </a:lnTo>
                    <a:lnTo>
                      <a:pt x="146" y="88"/>
                    </a:lnTo>
                    <a:lnTo>
                      <a:pt x="152" y="93"/>
                    </a:lnTo>
                    <a:lnTo>
                      <a:pt x="163" y="88"/>
                    </a:lnTo>
                    <a:lnTo>
                      <a:pt x="186" y="93"/>
                    </a:lnTo>
                    <a:lnTo>
                      <a:pt x="169" y="93"/>
                    </a:lnTo>
                    <a:lnTo>
                      <a:pt x="163" y="104"/>
                    </a:lnTo>
                    <a:lnTo>
                      <a:pt x="163" y="110"/>
                    </a:lnTo>
                    <a:lnTo>
                      <a:pt x="186" y="110"/>
                    </a:lnTo>
                    <a:lnTo>
                      <a:pt x="180" y="115"/>
                    </a:lnTo>
                    <a:lnTo>
                      <a:pt x="191" y="115"/>
                    </a:lnTo>
                    <a:lnTo>
                      <a:pt x="203" y="110"/>
                    </a:lnTo>
                    <a:lnTo>
                      <a:pt x="214" y="110"/>
                    </a:lnTo>
                    <a:lnTo>
                      <a:pt x="214" y="115"/>
                    </a:lnTo>
                    <a:lnTo>
                      <a:pt x="231" y="115"/>
                    </a:lnTo>
                    <a:lnTo>
                      <a:pt x="236" y="115"/>
                    </a:lnTo>
                    <a:lnTo>
                      <a:pt x="276" y="115"/>
                    </a:lnTo>
                    <a:lnTo>
                      <a:pt x="276" y="132"/>
                    </a:lnTo>
                    <a:lnTo>
                      <a:pt x="281" y="143"/>
                    </a:lnTo>
                    <a:lnTo>
                      <a:pt x="293" y="186"/>
                    </a:lnTo>
                    <a:lnTo>
                      <a:pt x="304" y="263"/>
                    </a:lnTo>
                    <a:lnTo>
                      <a:pt x="343" y="263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未知"/>
              <p:cNvSpPr>
                <a:spLocks/>
              </p:cNvSpPr>
              <p:nvPr/>
            </p:nvSpPr>
            <p:spPr bwMode="auto">
              <a:xfrm>
                <a:off x="95" y="11"/>
                <a:ext cx="261" cy="138"/>
              </a:xfrm>
              <a:custGeom>
                <a:avLst/>
                <a:gdLst>
                  <a:gd name="T0" fmla="*/ 260 w 261"/>
                  <a:gd name="T1" fmla="*/ 104 h 138"/>
                  <a:gd name="T2" fmla="*/ 220 w 261"/>
                  <a:gd name="T3" fmla="*/ 104 h 138"/>
                  <a:gd name="T4" fmla="*/ 215 w 261"/>
                  <a:gd name="T5" fmla="*/ 104 h 138"/>
                  <a:gd name="T6" fmla="*/ 198 w 261"/>
                  <a:gd name="T7" fmla="*/ 104 h 138"/>
                  <a:gd name="T8" fmla="*/ 198 w 261"/>
                  <a:gd name="T9" fmla="*/ 99 h 138"/>
                  <a:gd name="T10" fmla="*/ 187 w 261"/>
                  <a:gd name="T11" fmla="*/ 99 h 138"/>
                  <a:gd name="T12" fmla="*/ 175 w 261"/>
                  <a:gd name="T13" fmla="*/ 104 h 138"/>
                  <a:gd name="T14" fmla="*/ 164 w 261"/>
                  <a:gd name="T15" fmla="*/ 104 h 138"/>
                  <a:gd name="T16" fmla="*/ 170 w 261"/>
                  <a:gd name="T17" fmla="*/ 99 h 138"/>
                  <a:gd name="T18" fmla="*/ 147 w 261"/>
                  <a:gd name="T19" fmla="*/ 99 h 138"/>
                  <a:gd name="T20" fmla="*/ 147 w 261"/>
                  <a:gd name="T21" fmla="*/ 93 h 138"/>
                  <a:gd name="T22" fmla="*/ 153 w 261"/>
                  <a:gd name="T23" fmla="*/ 82 h 138"/>
                  <a:gd name="T24" fmla="*/ 170 w 261"/>
                  <a:gd name="T25" fmla="*/ 82 h 138"/>
                  <a:gd name="T26" fmla="*/ 147 w 261"/>
                  <a:gd name="T27" fmla="*/ 77 h 138"/>
                  <a:gd name="T28" fmla="*/ 136 w 261"/>
                  <a:gd name="T29" fmla="*/ 82 h 138"/>
                  <a:gd name="T30" fmla="*/ 130 w 261"/>
                  <a:gd name="T31" fmla="*/ 77 h 138"/>
                  <a:gd name="T32" fmla="*/ 147 w 261"/>
                  <a:gd name="T33" fmla="*/ 66 h 138"/>
                  <a:gd name="T34" fmla="*/ 130 w 261"/>
                  <a:gd name="T35" fmla="*/ 60 h 138"/>
                  <a:gd name="T36" fmla="*/ 130 w 261"/>
                  <a:gd name="T37" fmla="*/ 55 h 138"/>
                  <a:gd name="T38" fmla="*/ 124 w 261"/>
                  <a:gd name="T39" fmla="*/ 44 h 138"/>
                  <a:gd name="T40" fmla="*/ 102 w 261"/>
                  <a:gd name="T41" fmla="*/ 44 h 138"/>
                  <a:gd name="T42" fmla="*/ 79 w 261"/>
                  <a:gd name="T43" fmla="*/ 38 h 138"/>
                  <a:gd name="T44" fmla="*/ 62 w 261"/>
                  <a:gd name="T45" fmla="*/ 38 h 138"/>
                  <a:gd name="T46" fmla="*/ 57 w 261"/>
                  <a:gd name="T47" fmla="*/ 33 h 138"/>
                  <a:gd name="T48" fmla="*/ 74 w 261"/>
                  <a:gd name="T49" fmla="*/ 22 h 138"/>
                  <a:gd name="T50" fmla="*/ 34 w 261"/>
                  <a:gd name="T51" fmla="*/ 22 h 138"/>
                  <a:gd name="T52" fmla="*/ 34 w 261"/>
                  <a:gd name="T53" fmla="*/ 16 h 138"/>
                  <a:gd name="T54" fmla="*/ 51 w 261"/>
                  <a:gd name="T55" fmla="*/ 0 h 138"/>
                  <a:gd name="T56" fmla="*/ 23 w 261"/>
                  <a:gd name="T57" fmla="*/ 22 h 138"/>
                  <a:gd name="T58" fmla="*/ 0 w 261"/>
                  <a:gd name="T59" fmla="*/ 38 h 138"/>
                  <a:gd name="T60" fmla="*/ 12 w 261"/>
                  <a:gd name="T61" fmla="*/ 38 h 138"/>
                  <a:gd name="T62" fmla="*/ 23 w 261"/>
                  <a:gd name="T63" fmla="*/ 49 h 138"/>
                  <a:gd name="T64" fmla="*/ 34 w 261"/>
                  <a:gd name="T65" fmla="*/ 60 h 138"/>
                  <a:gd name="T66" fmla="*/ 68 w 261"/>
                  <a:gd name="T67" fmla="*/ 55 h 138"/>
                  <a:gd name="T68" fmla="*/ 57 w 261"/>
                  <a:gd name="T69" fmla="*/ 66 h 138"/>
                  <a:gd name="T70" fmla="*/ 91 w 261"/>
                  <a:gd name="T71" fmla="*/ 60 h 138"/>
                  <a:gd name="T72" fmla="*/ 108 w 261"/>
                  <a:gd name="T73" fmla="*/ 77 h 138"/>
                  <a:gd name="T74" fmla="*/ 102 w 261"/>
                  <a:gd name="T75" fmla="*/ 88 h 138"/>
                  <a:gd name="T76" fmla="*/ 124 w 261"/>
                  <a:gd name="T77" fmla="*/ 82 h 138"/>
                  <a:gd name="T78" fmla="*/ 136 w 261"/>
                  <a:gd name="T79" fmla="*/ 104 h 138"/>
                  <a:gd name="T80" fmla="*/ 119 w 261"/>
                  <a:gd name="T81" fmla="*/ 110 h 138"/>
                  <a:gd name="T82" fmla="*/ 124 w 261"/>
                  <a:gd name="T83" fmla="*/ 110 h 138"/>
                  <a:gd name="T84" fmla="*/ 147 w 261"/>
                  <a:gd name="T85" fmla="*/ 104 h 138"/>
                  <a:gd name="T86" fmla="*/ 153 w 261"/>
                  <a:gd name="T87" fmla="*/ 121 h 138"/>
                  <a:gd name="T88" fmla="*/ 170 w 261"/>
                  <a:gd name="T89" fmla="*/ 110 h 138"/>
                  <a:gd name="T90" fmla="*/ 170 w 261"/>
                  <a:gd name="T91" fmla="*/ 110 h 138"/>
                  <a:gd name="T92" fmla="*/ 158 w 261"/>
                  <a:gd name="T93" fmla="*/ 126 h 138"/>
                  <a:gd name="T94" fmla="*/ 158 w 261"/>
                  <a:gd name="T95" fmla="*/ 132 h 138"/>
                  <a:gd name="T96" fmla="*/ 187 w 261"/>
                  <a:gd name="T97" fmla="*/ 115 h 138"/>
                  <a:gd name="T98" fmla="*/ 198 w 261"/>
                  <a:gd name="T99" fmla="*/ 121 h 138"/>
                  <a:gd name="T100" fmla="*/ 192 w 261"/>
                  <a:gd name="T101" fmla="*/ 126 h 138"/>
                  <a:gd name="T102" fmla="*/ 187 w 261"/>
                  <a:gd name="T103" fmla="*/ 137 h 138"/>
                  <a:gd name="T104" fmla="*/ 209 w 261"/>
                  <a:gd name="T105" fmla="*/ 126 h 138"/>
                  <a:gd name="T106" fmla="*/ 215 w 261"/>
                  <a:gd name="T107" fmla="*/ 126 h 138"/>
                  <a:gd name="T108" fmla="*/ 226 w 261"/>
                  <a:gd name="T109" fmla="*/ 115 h 138"/>
                  <a:gd name="T110" fmla="*/ 243 w 261"/>
                  <a:gd name="T111" fmla="*/ 115 h 138"/>
                  <a:gd name="T112" fmla="*/ 260 w 261"/>
                  <a:gd name="T113" fmla="*/ 104 h 138"/>
                  <a:gd name="T114" fmla="*/ 260 w 261"/>
                  <a:gd name="T115" fmla="*/ 10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1" h="138">
                    <a:moveTo>
                      <a:pt x="260" y="104"/>
                    </a:moveTo>
                    <a:lnTo>
                      <a:pt x="220" y="104"/>
                    </a:lnTo>
                    <a:lnTo>
                      <a:pt x="215" y="104"/>
                    </a:lnTo>
                    <a:lnTo>
                      <a:pt x="198" y="104"/>
                    </a:lnTo>
                    <a:lnTo>
                      <a:pt x="198" y="99"/>
                    </a:lnTo>
                    <a:lnTo>
                      <a:pt x="187" y="99"/>
                    </a:lnTo>
                    <a:lnTo>
                      <a:pt x="175" y="104"/>
                    </a:lnTo>
                    <a:lnTo>
                      <a:pt x="164" y="104"/>
                    </a:lnTo>
                    <a:lnTo>
                      <a:pt x="170" y="99"/>
                    </a:lnTo>
                    <a:lnTo>
                      <a:pt x="147" y="99"/>
                    </a:lnTo>
                    <a:lnTo>
                      <a:pt x="147" y="93"/>
                    </a:lnTo>
                    <a:lnTo>
                      <a:pt x="153" y="82"/>
                    </a:lnTo>
                    <a:lnTo>
                      <a:pt x="170" y="82"/>
                    </a:lnTo>
                    <a:lnTo>
                      <a:pt x="147" y="77"/>
                    </a:lnTo>
                    <a:lnTo>
                      <a:pt x="136" y="82"/>
                    </a:lnTo>
                    <a:lnTo>
                      <a:pt x="130" y="77"/>
                    </a:lnTo>
                    <a:lnTo>
                      <a:pt x="147" y="66"/>
                    </a:lnTo>
                    <a:lnTo>
                      <a:pt x="130" y="60"/>
                    </a:lnTo>
                    <a:lnTo>
                      <a:pt x="130" y="55"/>
                    </a:lnTo>
                    <a:lnTo>
                      <a:pt x="124" y="44"/>
                    </a:lnTo>
                    <a:lnTo>
                      <a:pt x="102" y="44"/>
                    </a:lnTo>
                    <a:lnTo>
                      <a:pt x="79" y="38"/>
                    </a:lnTo>
                    <a:lnTo>
                      <a:pt x="62" y="38"/>
                    </a:lnTo>
                    <a:lnTo>
                      <a:pt x="57" y="33"/>
                    </a:lnTo>
                    <a:lnTo>
                      <a:pt x="74" y="22"/>
                    </a:lnTo>
                    <a:lnTo>
                      <a:pt x="34" y="22"/>
                    </a:lnTo>
                    <a:lnTo>
                      <a:pt x="34" y="16"/>
                    </a:lnTo>
                    <a:lnTo>
                      <a:pt x="51" y="0"/>
                    </a:lnTo>
                    <a:lnTo>
                      <a:pt x="23" y="22"/>
                    </a:lnTo>
                    <a:lnTo>
                      <a:pt x="0" y="38"/>
                    </a:lnTo>
                    <a:lnTo>
                      <a:pt x="12" y="38"/>
                    </a:lnTo>
                    <a:lnTo>
                      <a:pt x="23" y="49"/>
                    </a:lnTo>
                    <a:lnTo>
                      <a:pt x="34" y="60"/>
                    </a:lnTo>
                    <a:lnTo>
                      <a:pt x="68" y="55"/>
                    </a:lnTo>
                    <a:lnTo>
                      <a:pt x="57" y="66"/>
                    </a:lnTo>
                    <a:lnTo>
                      <a:pt x="91" y="60"/>
                    </a:lnTo>
                    <a:lnTo>
                      <a:pt x="108" y="77"/>
                    </a:lnTo>
                    <a:lnTo>
                      <a:pt x="102" y="88"/>
                    </a:lnTo>
                    <a:lnTo>
                      <a:pt x="124" y="82"/>
                    </a:lnTo>
                    <a:lnTo>
                      <a:pt x="136" y="104"/>
                    </a:lnTo>
                    <a:lnTo>
                      <a:pt x="119" y="110"/>
                    </a:lnTo>
                    <a:lnTo>
                      <a:pt x="124" y="110"/>
                    </a:lnTo>
                    <a:lnTo>
                      <a:pt x="147" y="104"/>
                    </a:lnTo>
                    <a:lnTo>
                      <a:pt x="153" y="121"/>
                    </a:lnTo>
                    <a:lnTo>
                      <a:pt x="170" y="110"/>
                    </a:lnTo>
                    <a:lnTo>
                      <a:pt x="158" y="126"/>
                    </a:lnTo>
                    <a:lnTo>
                      <a:pt x="158" y="132"/>
                    </a:lnTo>
                    <a:lnTo>
                      <a:pt x="187" y="115"/>
                    </a:lnTo>
                    <a:lnTo>
                      <a:pt x="198" y="121"/>
                    </a:lnTo>
                    <a:lnTo>
                      <a:pt x="192" y="126"/>
                    </a:lnTo>
                    <a:lnTo>
                      <a:pt x="187" y="137"/>
                    </a:lnTo>
                    <a:lnTo>
                      <a:pt x="209" y="126"/>
                    </a:lnTo>
                    <a:lnTo>
                      <a:pt x="215" y="126"/>
                    </a:lnTo>
                    <a:lnTo>
                      <a:pt x="226" y="115"/>
                    </a:lnTo>
                    <a:lnTo>
                      <a:pt x="243" y="115"/>
                    </a:lnTo>
                    <a:lnTo>
                      <a:pt x="260" y="104"/>
                    </a:lnTo>
                    <a:close/>
                  </a:path>
                </a:pathLst>
              </a:custGeom>
              <a:solidFill>
                <a:srgbClr val="888888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158" y="395"/>
              <a:ext cx="63" cy="132"/>
            </a:xfrm>
            <a:custGeom>
              <a:avLst/>
              <a:gdLst>
                <a:gd name="T0" fmla="*/ 11 w 63"/>
                <a:gd name="T1" fmla="*/ 0 h 132"/>
                <a:gd name="T2" fmla="*/ 0 w 63"/>
                <a:gd name="T3" fmla="*/ 11 h 132"/>
                <a:gd name="T4" fmla="*/ 5 w 63"/>
                <a:gd name="T5" fmla="*/ 11 h 132"/>
                <a:gd name="T6" fmla="*/ 5 w 63"/>
                <a:gd name="T7" fmla="*/ 11 h 132"/>
                <a:gd name="T8" fmla="*/ 5 w 63"/>
                <a:gd name="T9" fmla="*/ 5 h 132"/>
                <a:gd name="T10" fmla="*/ 11 w 63"/>
                <a:gd name="T11" fmla="*/ 5 h 132"/>
                <a:gd name="T12" fmla="*/ 28 w 63"/>
                <a:gd name="T13" fmla="*/ 27 h 132"/>
                <a:gd name="T14" fmla="*/ 34 w 63"/>
                <a:gd name="T15" fmla="*/ 49 h 132"/>
                <a:gd name="T16" fmla="*/ 34 w 63"/>
                <a:gd name="T17" fmla="*/ 54 h 132"/>
                <a:gd name="T18" fmla="*/ 34 w 63"/>
                <a:gd name="T19" fmla="*/ 54 h 132"/>
                <a:gd name="T20" fmla="*/ 34 w 63"/>
                <a:gd name="T21" fmla="*/ 60 h 132"/>
                <a:gd name="T22" fmla="*/ 34 w 63"/>
                <a:gd name="T23" fmla="*/ 65 h 132"/>
                <a:gd name="T24" fmla="*/ 34 w 63"/>
                <a:gd name="T25" fmla="*/ 71 h 132"/>
                <a:gd name="T26" fmla="*/ 28 w 63"/>
                <a:gd name="T27" fmla="*/ 82 h 132"/>
                <a:gd name="T28" fmla="*/ 34 w 63"/>
                <a:gd name="T29" fmla="*/ 87 h 132"/>
                <a:gd name="T30" fmla="*/ 39 w 63"/>
                <a:gd name="T31" fmla="*/ 98 h 132"/>
                <a:gd name="T32" fmla="*/ 51 w 63"/>
                <a:gd name="T33" fmla="*/ 109 h 132"/>
                <a:gd name="T34" fmla="*/ 51 w 63"/>
                <a:gd name="T35" fmla="*/ 115 h 132"/>
                <a:gd name="T36" fmla="*/ 51 w 63"/>
                <a:gd name="T37" fmla="*/ 115 h 132"/>
                <a:gd name="T38" fmla="*/ 56 w 63"/>
                <a:gd name="T39" fmla="*/ 120 h 132"/>
                <a:gd name="T40" fmla="*/ 56 w 63"/>
                <a:gd name="T41" fmla="*/ 131 h 132"/>
                <a:gd name="T42" fmla="*/ 62 w 63"/>
                <a:gd name="T43" fmla="*/ 131 h 132"/>
                <a:gd name="T44" fmla="*/ 62 w 63"/>
                <a:gd name="T45" fmla="*/ 120 h 132"/>
                <a:gd name="T46" fmla="*/ 56 w 63"/>
                <a:gd name="T47" fmla="*/ 115 h 132"/>
                <a:gd name="T48" fmla="*/ 56 w 63"/>
                <a:gd name="T49" fmla="*/ 109 h 132"/>
                <a:gd name="T50" fmla="*/ 51 w 63"/>
                <a:gd name="T51" fmla="*/ 104 h 132"/>
                <a:gd name="T52" fmla="*/ 51 w 63"/>
                <a:gd name="T53" fmla="*/ 93 h 132"/>
                <a:gd name="T54" fmla="*/ 51 w 63"/>
                <a:gd name="T55" fmla="*/ 82 h 132"/>
                <a:gd name="T56" fmla="*/ 51 w 63"/>
                <a:gd name="T57" fmla="*/ 82 h 132"/>
                <a:gd name="T58" fmla="*/ 62 w 63"/>
                <a:gd name="T59" fmla="*/ 87 h 132"/>
                <a:gd name="T60" fmla="*/ 62 w 63"/>
                <a:gd name="T61" fmla="*/ 87 h 132"/>
                <a:gd name="T62" fmla="*/ 56 w 63"/>
                <a:gd name="T63" fmla="*/ 82 h 132"/>
                <a:gd name="T64" fmla="*/ 56 w 63"/>
                <a:gd name="T65" fmla="*/ 76 h 132"/>
                <a:gd name="T66" fmla="*/ 56 w 63"/>
                <a:gd name="T67" fmla="*/ 71 h 132"/>
                <a:gd name="T68" fmla="*/ 56 w 63"/>
                <a:gd name="T69" fmla="*/ 71 h 132"/>
                <a:gd name="T70" fmla="*/ 56 w 63"/>
                <a:gd name="T71" fmla="*/ 65 h 132"/>
                <a:gd name="T72" fmla="*/ 51 w 63"/>
                <a:gd name="T73" fmla="*/ 60 h 132"/>
                <a:gd name="T74" fmla="*/ 51 w 63"/>
                <a:gd name="T75" fmla="*/ 54 h 132"/>
                <a:gd name="T76" fmla="*/ 51 w 63"/>
                <a:gd name="T77" fmla="*/ 49 h 132"/>
                <a:gd name="T78" fmla="*/ 51 w 63"/>
                <a:gd name="T79" fmla="*/ 43 h 132"/>
                <a:gd name="T80" fmla="*/ 39 w 63"/>
                <a:gd name="T81" fmla="*/ 22 h 132"/>
                <a:gd name="T82" fmla="*/ 22 w 63"/>
                <a:gd name="T83" fmla="*/ 5 h 132"/>
                <a:gd name="T84" fmla="*/ 17 w 63"/>
                <a:gd name="T85" fmla="*/ 5 h 132"/>
                <a:gd name="T86" fmla="*/ 17 w 63"/>
                <a:gd name="T87" fmla="*/ 0 h 132"/>
                <a:gd name="T88" fmla="*/ 11 w 63"/>
                <a:gd name="T89" fmla="*/ 0 h 132"/>
                <a:gd name="T90" fmla="*/ 11 w 63"/>
                <a:gd name="T9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" h="132">
                  <a:moveTo>
                    <a:pt x="11" y="0"/>
                  </a:moveTo>
                  <a:lnTo>
                    <a:pt x="0" y="11"/>
                  </a:lnTo>
                  <a:lnTo>
                    <a:pt x="5" y="11"/>
                  </a:lnTo>
                  <a:lnTo>
                    <a:pt x="5" y="5"/>
                  </a:lnTo>
                  <a:lnTo>
                    <a:pt x="11" y="5"/>
                  </a:lnTo>
                  <a:lnTo>
                    <a:pt x="28" y="27"/>
                  </a:lnTo>
                  <a:lnTo>
                    <a:pt x="34" y="49"/>
                  </a:lnTo>
                  <a:lnTo>
                    <a:pt x="34" y="54"/>
                  </a:lnTo>
                  <a:lnTo>
                    <a:pt x="34" y="60"/>
                  </a:lnTo>
                  <a:lnTo>
                    <a:pt x="34" y="65"/>
                  </a:lnTo>
                  <a:lnTo>
                    <a:pt x="34" y="71"/>
                  </a:lnTo>
                  <a:lnTo>
                    <a:pt x="28" y="82"/>
                  </a:lnTo>
                  <a:lnTo>
                    <a:pt x="34" y="87"/>
                  </a:lnTo>
                  <a:lnTo>
                    <a:pt x="39" y="98"/>
                  </a:lnTo>
                  <a:lnTo>
                    <a:pt x="51" y="109"/>
                  </a:lnTo>
                  <a:lnTo>
                    <a:pt x="51" y="115"/>
                  </a:lnTo>
                  <a:lnTo>
                    <a:pt x="56" y="120"/>
                  </a:lnTo>
                  <a:lnTo>
                    <a:pt x="56" y="131"/>
                  </a:lnTo>
                  <a:lnTo>
                    <a:pt x="62" y="131"/>
                  </a:lnTo>
                  <a:lnTo>
                    <a:pt x="62" y="120"/>
                  </a:lnTo>
                  <a:lnTo>
                    <a:pt x="56" y="115"/>
                  </a:lnTo>
                  <a:lnTo>
                    <a:pt x="56" y="109"/>
                  </a:lnTo>
                  <a:lnTo>
                    <a:pt x="51" y="104"/>
                  </a:lnTo>
                  <a:lnTo>
                    <a:pt x="51" y="93"/>
                  </a:lnTo>
                  <a:lnTo>
                    <a:pt x="51" y="82"/>
                  </a:lnTo>
                  <a:lnTo>
                    <a:pt x="62" y="87"/>
                  </a:lnTo>
                  <a:lnTo>
                    <a:pt x="56" y="82"/>
                  </a:lnTo>
                  <a:lnTo>
                    <a:pt x="56" y="76"/>
                  </a:lnTo>
                  <a:lnTo>
                    <a:pt x="56" y="71"/>
                  </a:lnTo>
                  <a:lnTo>
                    <a:pt x="56" y="65"/>
                  </a:lnTo>
                  <a:lnTo>
                    <a:pt x="51" y="60"/>
                  </a:lnTo>
                  <a:lnTo>
                    <a:pt x="51" y="54"/>
                  </a:lnTo>
                  <a:lnTo>
                    <a:pt x="51" y="49"/>
                  </a:lnTo>
                  <a:lnTo>
                    <a:pt x="51" y="43"/>
                  </a:lnTo>
                  <a:lnTo>
                    <a:pt x="39" y="22"/>
                  </a:lnTo>
                  <a:lnTo>
                    <a:pt x="22" y="5"/>
                  </a:lnTo>
                  <a:lnTo>
                    <a:pt x="17" y="5"/>
                  </a:lnTo>
                  <a:lnTo>
                    <a:pt x="1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316" y="203"/>
              <a:ext cx="96" cy="45"/>
            </a:xfrm>
            <a:custGeom>
              <a:avLst/>
              <a:gdLst>
                <a:gd name="T0" fmla="*/ 84 w 96"/>
                <a:gd name="T1" fmla="*/ 0 h 45"/>
                <a:gd name="T2" fmla="*/ 67 w 96"/>
                <a:gd name="T3" fmla="*/ 16 h 45"/>
                <a:gd name="T4" fmla="*/ 67 w 96"/>
                <a:gd name="T5" fmla="*/ 5 h 45"/>
                <a:gd name="T6" fmla="*/ 28 w 96"/>
                <a:gd name="T7" fmla="*/ 22 h 45"/>
                <a:gd name="T8" fmla="*/ 28 w 96"/>
                <a:gd name="T9" fmla="*/ 27 h 45"/>
                <a:gd name="T10" fmla="*/ 28 w 96"/>
                <a:gd name="T11" fmla="*/ 33 h 45"/>
                <a:gd name="T12" fmla="*/ 28 w 96"/>
                <a:gd name="T13" fmla="*/ 33 h 45"/>
                <a:gd name="T14" fmla="*/ 22 w 96"/>
                <a:gd name="T15" fmla="*/ 27 h 45"/>
                <a:gd name="T16" fmla="*/ 0 w 96"/>
                <a:gd name="T17" fmla="*/ 44 h 45"/>
                <a:gd name="T18" fmla="*/ 0 w 96"/>
                <a:gd name="T19" fmla="*/ 44 h 45"/>
                <a:gd name="T20" fmla="*/ 50 w 96"/>
                <a:gd name="T21" fmla="*/ 44 h 45"/>
                <a:gd name="T22" fmla="*/ 95 w 96"/>
                <a:gd name="T23" fmla="*/ 38 h 45"/>
                <a:gd name="T24" fmla="*/ 95 w 96"/>
                <a:gd name="T25" fmla="*/ 33 h 45"/>
                <a:gd name="T26" fmla="*/ 79 w 96"/>
                <a:gd name="T27" fmla="*/ 33 h 45"/>
                <a:gd name="T28" fmla="*/ 79 w 96"/>
                <a:gd name="T29" fmla="*/ 27 h 45"/>
                <a:gd name="T30" fmla="*/ 90 w 96"/>
                <a:gd name="T31" fmla="*/ 22 h 45"/>
                <a:gd name="T32" fmla="*/ 84 w 96"/>
                <a:gd name="T33" fmla="*/ 0 h 45"/>
                <a:gd name="T34" fmla="*/ 84 w 96"/>
                <a:gd name="T3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45">
                  <a:moveTo>
                    <a:pt x="84" y="0"/>
                  </a:moveTo>
                  <a:lnTo>
                    <a:pt x="67" y="16"/>
                  </a:lnTo>
                  <a:lnTo>
                    <a:pt x="67" y="5"/>
                  </a:lnTo>
                  <a:lnTo>
                    <a:pt x="28" y="22"/>
                  </a:lnTo>
                  <a:lnTo>
                    <a:pt x="28" y="27"/>
                  </a:lnTo>
                  <a:lnTo>
                    <a:pt x="28" y="33"/>
                  </a:lnTo>
                  <a:lnTo>
                    <a:pt x="22" y="27"/>
                  </a:lnTo>
                  <a:lnTo>
                    <a:pt x="0" y="44"/>
                  </a:lnTo>
                  <a:lnTo>
                    <a:pt x="50" y="44"/>
                  </a:lnTo>
                  <a:lnTo>
                    <a:pt x="95" y="38"/>
                  </a:lnTo>
                  <a:lnTo>
                    <a:pt x="95" y="33"/>
                  </a:lnTo>
                  <a:lnTo>
                    <a:pt x="79" y="33"/>
                  </a:lnTo>
                  <a:lnTo>
                    <a:pt x="79" y="27"/>
                  </a:lnTo>
                  <a:lnTo>
                    <a:pt x="90" y="22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BBBBBB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479" y="214"/>
              <a:ext cx="86" cy="39"/>
            </a:xfrm>
            <a:custGeom>
              <a:avLst/>
              <a:gdLst>
                <a:gd name="T0" fmla="*/ 0 w 86"/>
                <a:gd name="T1" fmla="*/ 0 h 39"/>
                <a:gd name="T2" fmla="*/ 0 w 86"/>
                <a:gd name="T3" fmla="*/ 0 h 39"/>
                <a:gd name="T4" fmla="*/ 17 w 86"/>
                <a:gd name="T5" fmla="*/ 16 h 39"/>
                <a:gd name="T6" fmla="*/ 23 w 86"/>
                <a:gd name="T7" fmla="*/ 16 h 39"/>
                <a:gd name="T8" fmla="*/ 23 w 86"/>
                <a:gd name="T9" fmla="*/ 5 h 39"/>
                <a:gd name="T10" fmla="*/ 51 w 86"/>
                <a:gd name="T11" fmla="*/ 16 h 39"/>
                <a:gd name="T12" fmla="*/ 45 w 86"/>
                <a:gd name="T13" fmla="*/ 27 h 39"/>
                <a:gd name="T14" fmla="*/ 51 w 86"/>
                <a:gd name="T15" fmla="*/ 27 h 39"/>
                <a:gd name="T16" fmla="*/ 62 w 86"/>
                <a:gd name="T17" fmla="*/ 22 h 39"/>
                <a:gd name="T18" fmla="*/ 85 w 86"/>
                <a:gd name="T19" fmla="*/ 33 h 39"/>
                <a:gd name="T20" fmla="*/ 23 w 86"/>
                <a:gd name="T21" fmla="*/ 38 h 39"/>
                <a:gd name="T22" fmla="*/ 23 w 86"/>
                <a:gd name="T23" fmla="*/ 33 h 39"/>
                <a:gd name="T24" fmla="*/ 0 w 86"/>
                <a:gd name="T25" fmla="*/ 38 h 39"/>
                <a:gd name="T26" fmla="*/ 0 w 86"/>
                <a:gd name="T27" fmla="*/ 16 h 39"/>
                <a:gd name="T28" fmla="*/ 0 w 86"/>
                <a:gd name="T29" fmla="*/ 0 h 39"/>
                <a:gd name="T30" fmla="*/ 0 w 86"/>
                <a:gd name="T3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39">
                  <a:moveTo>
                    <a:pt x="0" y="0"/>
                  </a:moveTo>
                  <a:lnTo>
                    <a:pt x="0" y="0"/>
                  </a:lnTo>
                  <a:lnTo>
                    <a:pt x="17" y="16"/>
                  </a:lnTo>
                  <a:lnTo>
                    <a:pt x="23" y="16"/>
                  </a:lnTo>
                  <a:lnTo>
                    <a:pt x="23" y="5"/>
                  </a:lnTo>
                  <a:lnTo>
                    <a:pt x="51" y="16"/>
                  </a:lnTo>
                  <a:lnTo>
                    <a:pt x="45" y="27"/>
                  </a:lnTo>
                  <a:lnTo>
                    <a:pt x="51" y="27"/>
                  </a:lnTo>
                  <a:lnTo>
                    <a:pt x="62" y="22"/>
                  </a:lnTo>
                  <a:lnTo>
                    <a:pt x="85" y="33"/>
                  </a:lnTo>
                  <a:lnTo>
                    <a:pt x="23" y="38"/>
                  </a:lnTo>
                  <a:lnTo>
                    <a:pt x="23" y="33"/>
                  </a:lnTo>
                  <a:lnTo>
                    <a:pt x="0" y="38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BBBB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2" name="Group 26"/>
            <p:cNvGrpSpPr>
              <a:grpSpLocks/>
            </p:cNvGrpSpPr>
            <p:nvPr/>
          </p:nvGrpSpPr>
          <p:grpSpPr bwMode="auto">
            <a:xfrm>
              <a:off x="310" y="290"/>
              <a:ext cx="232" cy="34"/>
              <a:chOff x="0" y="0"/>
              <a:chExt cx="232" cy="34"/>
            </a:xfrm>
          </p:grpSpPr>
          <p:sp>
            <p:nvSpPr>
              <p:cNvPr id="81" name="未知"/>
              <p:cNvSpPr>
                <a:spLocks/>
              </p:cNvSpPr>
              <p:nvPr/>
            </p:nvSpPr>
            <p:spPr bwMode="auto">
              <a:xfrm>
                <a:off x="0" y="0"/>
                <a:ext cx="97" cy="34"/>
              </a:xfrm>
              <a:custGeom>
                <a:avLst/>
                <a:gdLst>
                  <a:gd name="T0" fmla="*/ 96 w 97"/>
                  <a:gd name="T1" fmla="*/ 0 h 34"/>
                  <a:gd name="T2" fmla="*/ 68 w 97"/>
                  <a:gd name="T3" fmla="*/ 6 h 34"/>
                  <a:gd name="T4" fmla="*/ 39 w 97"/>
                  <a:gd name="T5" fmla="*/ 17 h 34"/>
                  <a:gd name="T6" fmla="*/ 6 w 97"/>
                  <a:gd name="T7" fmla="*/ 28 h 34"/>
                  <a:gd name="T8" fmla="*/ 0 w 97"/>
                  <a:gd name="T9" fmla="*/ 33 h 34"/>
                  <a:gd name="T10" fmla="*/ 45 w 97"/>
                  <a:gd name="T11" fmla="*/ 22 h 34"/>
                  <a:gd name="T12" fmla="*/ 90 w 97"/>
                  <a:gd name="T13" fmla="*/ 17 h 34"/>
                  <a:gd name="T14" fmla="*/ 96 w 97"/>
                  <a:gd name="T15" fmla="*/ 0 h 34"/>
                  <a:gd name="T16" fmla="*/ 96 w 97"/>
                  <a:gd name="T1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34">
                    <a:moveTo>
                      <a:pt x="96" y="0"/>
                    </a:moveTo>
                    <a:lnTo>
                      <a:pt x="68" y="6"/>
                    </a:lnTo>
                    <a:lnTo>
                      <a:pt x="39" y="17"/>
                    </a:lnTo>
                    <a:lnTo>
                      <a:pt x="6" y="28"/>
                    </a:lnTo>
                    <a:lnTo>
                      <a:pt x="0" y="33"/>
                    </a:lnTo>
                    <a:lnTo>
                      <a:pt x="45" y="22"/>
                    </a:lnTo>
                    <a:lnTo>
                      <a:pt x="90" y="17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2" name="未知"/>
              <p:cNvSpPr>
                <a:spLocks/>
              </p:cNvSpPr>
              <p:nvPr/>
            </p:nvSpPr>
            <p:spPr bwMode="auto">
              <a:xfrm>
                <a:off x="180" y="6"/>
                <a:ext cx="52" cy="28"/>
              </a:xfrm>
              <a:custGeom>
                <a:avLst/>
                <a:gdLst>
                  <a:gd name="T0" fmla="*/ 51 w 52"/>
                  <a:gd name="T1" fmla="*/ 16 h 28"/>
                  <a:gd name="T2" fmla="*/ 0 w 52"/>
                  <a:gd name="T3" fmla="*/ 0 h 28"/>
                  <a:gd name="T4" fmla="*/ 0 w 52"/>
                  <a:gd name="T5" fmla="*/ 11 h 28"/>
                  <a:gd name="T6" fmla="*/ 51 w 52"/>
                  <a:gd name="T7" fmla="*/ 27 h 28"/>
                  <a:gd name="T8" fmla="*/ 51 w 52"/>
                  <a:gd name="T9" fmla="*/ 16 h 28"/>
                  <a:gd name="T10" fmla="*/ 51 w 52"/>
                  <a:gd name="T11" fmla="*/ 1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8">
                    <a:moveTo>
                      <a:pt x="51" y="16"/>
                    </a:moveTo>
                    <a:lnTo>
                      <a:pt x="0" y="0"/>
                    </a:lnTo>
                    <a:lnTo>
                      <a:pt x="0" y="11"/>
                    </a:lnTo>
                    <a:lnTo>
                      <a:pt x="51" y="27"/>
                    </a:lnTo>
                    <a:lnTo>
                      <a:pt x="51" y="16"/>
                    </a:lnTo>
                    <a:close/>
                  </a:path>
                </a:pathLst>
              </a:custGeom>
              <a:solidFill>
                <a:srgbClr val="444444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271" y="460"/>
              <a:ext cx="271" cy="248"/>
            </a:xfrm>
            <a:custGeom>
              <a:avLst/>
              <a:gdLst>
                <a:gd name="T0" fmla="*/ 0 w 271"/>
                <a:gd name="T1" fmla="*/ 0 h 248"/>
                <a:gd name="T2" fmla="*/ 39 w 271"/>
                <a:gd name="T3" fmla="*/ 121 h 248"/>
                <a:gd name="T4" fmla="*/ 62 w 271"/>
                <a:gd name="T5" fmla="*/ 220 h 248"/>
                <a:gd name="T6" fmla="*/ 62 w 271"/>
                <a:gd name="T7" fmla="*/ 225 h 248"/>
                <a:gd name="T8" fmla="*/ 62 w 271"/>
                <a:gd name="T9" fmla="*/ 225 h 248"/>
                <a:gd name="T10" fmla="*/ 107 w 271"/>
                <a:gd name="T11" fmla="*/ 242 h 248"/>
                <a:gd name="T12" fmla="*/ 157 w 271"/>
                <a:gd name="T13" fmla="*/ 247 h 248"/>
                <a:gd name="T14" fmla="*/ 186 w 271"/>
                <a:gd name="T15" fmla="*/ 236 h 248"/>
                <a:gd name="T16" fmla="*/ 208 w 271"/>
                <a:gd name="T17" fmla="*/ 220 h 248"/>
                <a:gd name="T18" fmla="*/ 208 w 271"/>
                <a:gd name="T19" fmla="*/ 242 h 248"/>
                <a:gd name="T20" fmla="*/ 208 w 271"/>
                <a:gd name="T21" fmla="*/ 242 h 248"/>
                <a:gd name="T22" fmla="*/ 270 w 271"/>
                <a:gd name="T23" fmla="*/ 121 h 248"/>
                <a:gd name="T24" fmla="*/ 270 w 271"/>
                <a:gd name="T25" fmla="*/ 94 h 248"/>
                <a:gd name="T26" fmla="*/ 265 w 271"/>
                <a:gd name="T27" fmla="*/ 105 h 248"/>
                <a:gd name="T28" fmla="*/ 259 w 271"/>
                <a:gd name="T29" fmla="*/ 115 h 248"/>
                <a:gd name="T30" fmla="*/ 248 w 271"/>
                <a:gd name="T31" fmla="*/ 143 h 248"/>
                <a:gd name="T32" fmla="*/ 231 w 271"/>
                <a:gd name="T33" fmla="*/ 176 h 248"/>
                <a:gd name="T34" fmla="*/ 208 w 271"/>
                <a:gd name="T35" fmla="*/ 209 h 248"/>
                <a:gd name="T36" fmla="*/ 197 w 271"/>
                <a:gd name="T37" fmla="*/ 220 h 248"/>
                <a:gd name="T38" fmla="*/ 180 w 271"/>
                <a:gd name="T39" fmla="*/ 225 h 248"/>
                <a:gd name="T40" fmla="*/ 124 w 271"/>
                <a:gd name="T41" fmla="*/ 236 h 248"/>
                <a:gd name="T42" fmla="*/ 73 w 271"/>
                <a:gd name="T43" fmla="*/ 220 h 248"/>
                <a:gd name="T44" fmla="*/ 50 w 271"/>
                <a:gd name="T45" fmla="*/ 126 h 248"/>
                <a:gd name="T46" fmla="*/ 50 w 271"/>
                <a:gd name="T47" fmla="*/ 115 h 248"/>
                <a:gd name="T48" fmla="*/ 33 w 271"/>
                <a:gd name="T49" fmla="*/ 77 h 248"/>
                <a:gd name="T50" fmla="*/ 22 w 271"/>
                <a:gd name="T51" fmla="*/ 39 h 248"/>
                <a:gd name="T52" fmla="*/ 5 w 271"/>
                <a:gd name="T53" fmla="*/ 0 h 248"/>
                <a:gd name="T54" fmla="*/ 0 w 271"/>
                <a:gd name="T55" fmla="*/ 0 h 248"/>
                <a:gd name="T56" fmla="*/ 0 w 271"/>
                <a:gd name="T5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1" h="248">
                  <a:moveTo>
                    <a:pt x="0" y="0"/>
                  </a:moveTo>
                  <a:lnTo>
                    <a:pt x="39" y="121"/>
                  </a:lnTo>
                  <a:lnTo>
                    <a:pt x="62" y="220"/>
                  </a:lnTo>
                  <a:lnTo>
                    <a:pt x="62" y="225"/>
                  </a:lnTo>
                  <a:lnTo>
                    <a:pt x="107" y="242"/>
                  </a:lnTo>
                  <a:lnTo>
                    <a:pt x="157" y="247"/>
                  </a:lnTo>
                  <a:lnTo>
                    <a:pt x="186" y="236"/>
                  </a:lnTo>
                  <a:lnTo>
                    <a:pt x="208" y="220"/>
                  </a:lnTo>
                  <a:lnTo>
                    <a:pt x="208" y="242"/>
                  </a:lnTo>
                  <a:lnTo>
                    <a:pt x="270" y="121"/>
                  </a:lnTo>
                  <a:lnTo>
                    <a:pt x="270" y="94"/>
                  </a:lnTo>
                  <a:lnTo>
                    <a:pt x="265" y="105"/>
                  </a:lnTo>
                  <a:lnTo>
                    <a:pt x="259" y="115"/>
                  </a:lnTo>
                  <a:lnTo>
                    <a:pt x="248" y="143"/>
                  </a:lnTo>
                  <a:lnTo>
                    <a:pt x="231" y="176"/>
                  </a:lnTo>
                  <a:lnTo>
                    <a:pt x="208" y="209"/>
                  </a:lnTo>
                  <a:lnTo>
                    <a:pt x="197" y="220"/>
                  </a:lnTo>
                  <a:lnTo>
                    <a:pt x="180" y="225"/>
                  </a:lnTo>
                  <a:lnTo>
                    <a:pt x="124" y="236"/>
                  </a:lnTo>
                  <a:lnTo>
                    <a:pt x="73" y="220"/>
                  </a:lnTo>
                  <a:lnTo>
                    <a:pt x="50" y="126"/>
                  </a:lnTo>
                  <a:lnTo>
                    <a:pt x="50" y="115"/>
                  </a:lnTo>
                  <a:lnTo>
                    <a:pt x="33" y="77"/>
                  </a:lnTo>
                  <a:lnTo>
                    <a:pt x="22" y="39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276" y="460"/>
              <a:ext cx="266" cy="122"/>
            </a:xfrm>
            <a:custGeom>
              <a:avLst/>
              <a:gdLst>
                <a:gd name="T0" fmla="*/ 90 w 266"/>
                <a:gd name="T1" fmla="*/ 17 h 122"/>
                <a:gd name="T2" fmla="*/ 0 w 266"/>
                <a:gd name="T3" fmla="*/ 0 h 122"/>
                <a:gd name="T4" fmla="*/ 28 w 266"/>
                <a:gd name="T5" fmla="*/ 72 h 122"/>
                <a:gd name="T6" fmla="*/ 45 w 266"/>
                <a:gd name="T7" fmla="*/ 115 h 122"/>
                <a:gd name="T8" fmla="*/ 152 w 266"/>
                <a:gd name="T9" fmla="*/ 121 h 122"/>
                <a:gd name="T10" fmla="*/ 260 w 266"/>
                <a:gd name="T11" fmla="*/ 110 h 122"/>
                <a:gd name="T12" fmla="*/ 265 w 266"/>
                <a:gd name="T13" fmla="*/ 94 h 122"/>
                <a:gd name="T14" fmla="*/ 265 w 266"/>
                <a:gd name="T15" fmla="*/ 22 h 122"/>
                <a:gd name="T16" fmla="*/ 169 w 266"/>
                <a:gd name="T17" fmla="*/ 22 h 122"/>
                <a:gd name="T18" fmla="*/ 141 w 266"/>
                <a:gd name="T19" fmla="*/ 28 h 122"/>
                <a:gd name="T20" fmla="*/ 113 w 266"/>
                <a:gd name="T21" fmla="*/ 22 h 122"/>
                <a:gd name="T22" fmla="*/ 90 w 266"/>
                <a:gd name="T23" fmla="*/ 17 h 122"/>
                <a:gd name="T24" fmla="*/ 90 w 266"/>
                <a:gd name="T25" fmla="*/ 1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6" h="122">
                  <a:moveTo>
                    <a:pt x="90" y="17"/>
                  </a:moveTo>
                  <a:lnTo>
                    <a:pt x="0" y="0"/>
                  </a:lnTo>
                  <a:lnTo>
                    <a:pt x="28" y="72"/>
                  </a:lnTo>
                  <a:lnTo>
                    <a:pt x="45" y="115"/>
                  </a:lnTo>
                  <a:lnTo>
                    <a:pt x="152" y="121"/>
                  </a:lnTo>
                  <a:lnTo>
                    <a:pt x="260" y="110"/>
                  </a:lnTo>
                  <a:lnTo>
                    <a:pt x="265" y="94"/>
                  </a:lnTo>
                  <a:lnTo>
                    <a:pt x="265" y="22"/>
                  </a:lnTo>
                  <a:lnTo>
                    <a:pt x="169" y="22"/>
                  </a:lnTo>
                  <a:lnTo>
                    <a:pt x="141" y="28"/>
                  </a:lnTo>
                  <a:lnTo>
                    <a:pt x="113" y="22"/>
                  </a:lnTo>
                  <a:lnTo>
                    <a:pt x="90" y="17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276" y="373"/>
              <a:ext cx="266" cy="116"/>
            </a:xfrm>
            <a:custGeom>
              <a:avLst/>
              <a:gdLst>
                <a:gd name="T0" fmla="*/ 265 w 266"/>
                <a:gd name="T1" fmla="*/ 38 h 116"/>
                <a:gd name="T2" fmla="*/ 265 w 266"/>
                <a:gd name="T3" fmla="*/ 55 h 116"/>
                <a:gd name="T4" fmla="*/ 248 w 266"/>
                <a:gd name="T5" fmla="*/ 49 h 116"/>
                <a:gd name="T6" fmla="*/ 243 w 266"/>
                <a:gd name="T7" fmla="*/ 60 h 116"/>
                <a:gd name="T8" fmla="*/ 226 w 266"/>
                <a:gd name="T9" fmla="*/ 76 h 116"/>
                <a:gd name="T10" fmla="*/ 186 w 266"/>
                <a:gd name="T11" fmla="*/ 104 h 116"/>
                <a:gd name="T12" fmla="*/ 135 w 266"/>
                <a:gd name="T13" fmla="*/ 115 h 116"/>
                <a:gd name="T14" fmla="*/ 102 w 266"/>
                <a:gd name="T15" fmla="*/ 115 h 116"/>
                <a:gd name="T16" fmla="*/ 85 w 266"/>
                <a:gd name="T17" fmla="*/ 93 h 116"/>
                <a:gd name="T18" fmla="*/ 79 w 266"/>
                <a:gd name="T19" fmla="*/ 76 h 116"/>
                <a:gd name="T20" fmla="*/ 79 w 266"/>
                <a:gd name="T21" fmla="*/ 55 h 116"/>
                <a:gd name="T22" fmla="*/ 57 w 266"/>
                <a:gd name="T23" fmla="*/ 71 h 116"/>
                <a:gd name="T24" fmla="*/ 28 w 266"/>
                <a:gd name="T25" fmla="*/ 82 h 116"/>
                <a:gd name="T26" fmla="*/ 0 w 266"/>
                <a:gd name="T27" fmla="*/ 76 h 116"/>
                <a:gd name="T28" fmla="*/ 28 w 266"/>
                <a:gd name="T29" fmla="*/ 71 h 116"/>
                <a:gd name="T30" fmla="*/ 119 w 266"/>
                <a:gd name="T31" fmla="*/ 11 h 116"/>
                <a:gd name="T32" fmla="*/ 102 w 266"/>
                <a:gd name="T33" fmla="*/ 44 h 116"/>
                <a:gd name="T34" fmla="*/ 96 w 266"/>
                <a:gd name="T35" fmla="*/ 49 h 116"/>
                <a:gd name="T36" fmla="*/ 90 w 266"/>
                <a:gd name="T37" fmla="*/ 65 h 116"/>
                <a:gd name="T38" fmla="*/ 90 w 266"/>
                <a:gd name="T39" fmla="*/ 71 h 116"/>
                <a:gd name="T40" fmla="*/ 102 w 266"/>
                <a:gd name="T41" fmla="*/ 82 h 116"/>
                <a:gd name="T42" fmla="*/ 113 w 266"/>
                <a:gd name="T43" fmla="*/ 93 h 116"/>
                <a:gd name="T44" fmla="*/ 124 w 266"/>
                <a:gd name="T45" fmla="*/ 93 h 116"/>
                <a:gd name="T46" fmla="*/ 181 w 266"/>
                <a:gd name="T47" fmla="*/ 82 h 116"/>
                <a:gd name="T48" fmla="*/ 226 w 266"/>
                <a:gd name="T49" fmla="*/ 55 h 116"/>
                <a:gd name="T50" fmla="*/ 231 w 266"/>
                <a:gd name="T51" fmla="*/ 44 h 116"/>
                <a:gd name="T52" fmla="*/ 237 w 266"/>
                <a:gd name="T53" fmla="*/ 22 h 116"/>
                <a:gd name="T54" fmla="*/ 231 w 266"/>
                <a:gd name="T55" fmla="*/ 0 h 116"/>
                <a:gd name="T56" fmla="*/ 248 w 266"/>
                <a:gd name="T57" fmla="*/ 33 h 116"/>
                <a:gd name="T58" fmla="*/ 265 w 266"/>
                <a:gd name="T59" fmla="*/ 38 h 116"/>
                <a:gd name="T60" fmla="*/ 265 w 266"/>
                <a:gd name="T61" fmla="*/ 3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6" h="116">
                  <a:moveTo>
                    <a:pt x="265" y="38"/>
                  </a:moveTo>
                  <a:lnTo>
                    <a:pt x="265" y="55"/>
                  </a:lnTo>
                  <a:lnTo>
                    <a:pt x="248" y="49"/>
                  </a:lnTo>
                  <a:lnTo>
                    <a:pt x="243" y="60"/>
                  </a:lnTo>
                  <a:lnTo>
                    <a:pt x="226" y="76"/>
                  </a:lnTo>
                  <a:lnTo>
                    <a:pt x="186" y="104"/>
                  </a:lnTo>
                  <a:lnTo>
                    <a:pt x="135" y="115"/>
                  </a:lnTo>
                  <a:lnTo>
                    <a:pt x="102" y="115"/>
                  </a:lnTo>
                  <a:lnTo>
                    <a:pt x="85" y="93"/>
                  </a:lnTo>
                  <a:lnTo>
                    <a:pt x="79" y="76"/>
                  </a:lnTo>
                  <a:lnTo>
                    <a:pt x="79" y="55"/>
                  </a:lnTo>
                  <a:lnTo>
                    <a:pt x="57" y="71"/>
                  </a:lnTo>
                  <a:lnTo>
                    <a:pt x="28" y="82"/>
                  </a:lnTo>
                  <a:lnTo>
                    <a:pt x="0" y="76"/>
                  </a:lnTo>
                  <a:lnTo>
                    <a:pt x="28" y="71"/>
                  </a:lnTo>
                  <a:lnTo>
                    <a:pt x="119" y="11"/>
                  </a:lnTo>
                  <a:lnTo>
                    <a:pt x="102" y="44"/>
                  </a:lnTo>
                  <a:lnTo>
                    <a:pt x="96" y="49"/>
                  </a:lnTo>
                  <a:lnTo>
                    <a:pt x="90" y="65"/>
                  </a:lnTo>
                  <a:lnTo>
                    <a:pt x="90" y="71"/>
                  </a:lnTo>
                  <a:lnTo>
                    <a:pt x="102" y="82"/>
                  </a:lnTo>
                  <a:lnTo>
                    <a:pt x="113" y="93"/>
                  </a:lnTo>
                  <a:lnTo>
                    <a:pt x="124" y="93"/>
                  </a:lnTo>
                  <a:lnTo>
                    <a:pt x="181" y="82"/>
                  </a:lnTo>
                  <a:lnTo>
                    <a:pt x="226" y="55"/>
                  </a:lnTo>
                  <a:lnTo>
                    <a:pt x="231" y="44"/>
                  </a:lnTo>
                  <a:lnTo>
                    <a:pt x="237" y="22"/>
                  </a:lnTo>
                  <a:lnTo>
                    <a:pt x="231" y="0"/>
                  </a:lnTo>
                  <a:lnTo>
                    <a:pt x="248" y="33"/>
                  </a:lnTo>
                  <a:lnTo>
                    <a:pt x="265" y="38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321" y="570"/>
              <a:ext cx="216" cy="17"/>
            </a:xfrm>
            <a:custGeom>
              <a:avLst/>
              <a:gdLst>
                <a:gd name="T0" fmla="*/ 215 w 216"/>
                <a:gd name="T1" fmla="*/ 0 h 17"/>
                <a:gd name="T2" fmla="*/ 107 w 216"/>
                <a:gd name="T3" fmla="*/ 11 h 17"/>
                <a:gd name="T4" fmla="*/ 0 w 216"/>
                <a:gd name="T5" fmla="*/ 5 h 17"/>
                <a:gd name="T6" fmla="*/ 0 w 216"/>
                <a:gd name="T7" fmla="*/ 16 h 17"/>
                <a:gd name="T8" fmla="*/ 107 w 216"/>
                <a:gd name="T9" fmla="*/ 16 h 17"/>
                <a:gd name="T10" fmla="*/ 209 w 216"/>
                <a:gd name="T11" fmla="*/ 5 h 17"/>
                <a:gd name="T12" fmla="*/ 215 w 216"/>
                <a:gd name="T13" fmla="*/ 0 h 17"/>
                <a:gd name="T14" fmla="*/ 215 w 216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" h="17">
                  <a:moveTo>
                    <a:pt x="215" y="0"/>
                  </a:moveTo>
                  <a:lnTo>
                    <a:pt x="107" y="11"/>
                  </a:lnTo>
                  <a:lnTo>
                    <a:pt x="0" y="5"/>
                  </a:lnTo>
                  <a:lnTo>
                    <a:pt x="0" y="16"/>
                  </a:lnTo>
                  <a:lnTo>
                    <a:pt x="107" y="16"/>
                  </a:lnTo>
                  <a:lnTo>
                    <a:pt x="209" y="5"/>
                  </a:lnTo>
                  <a:lnTo>
                    <a:pt x="215" y="0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321" y="575"/>
              <a:ext cx="210" cy="122"/>
            </a:xfrm>
            <a:custGeom>
              <a:avLst/>
              <a:gdLst>
                <a:gd name="T0" fmla="*/ 209 w 210"/>
                <a:gd name="T1" fmla="*/ 0 h 122"/>
                <a:gd name="T2" fmla="*/ 107 w 210"/>
                <a:gd name="T3" fmla="*/ 11 h 122"/>
                <a:gd name="T4" fmla="*/ 0 w 210"/>
                <a:gd name="T5" fmla="*/ 11 h 122"/>
                <a:gd name="T6" fmla="*/ 23 w 210"/>
                <a:gd name="T7" fmla="*/ 105 h 122"/>
                <a:gd name="T8" fmla="*/ 79 w 210"/>
                <a:gd name="T9" fmla="*/ 121 h 122"/>
                <a:gd name="T10" fmla="*/ 136 w 210"/>
                <a:gd name="T11" fmla="*/ 110 h 122"/>
                <a:gd name="T12" fmla="*/ 158 w 210"/>
                <a:gd name="T13" fmla="*/ 94 h 122"/>
                <a:gd name="T14" fmla="*/ 186 w 210"/>
                <a:gd name="T15" fmla="*/ 44 h 122"/>
                <a:gd name="T16" fmla="*/ 209 w 210"/>
                <a:gd name="T17" fmla="*/ 0 h 122"/>
                <a:gd name="T18" fmla="*/ 209 w 21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0" h="122">
                  <a:moveTo>
                    <a:pt x="209" y="0"/>
                  </a:moveTo>
                  <a:lnTo>
                    <a:pt x="107" y="11"/>
                  </a:lnTo>
                  <a:lnTo>
                    <a:pt x="0" y="11"/>
                  </a:lnTo>
                  <a:lnTo>
                    <a:pt x="23" y="105"/>
                  </a:lnTo>
                  <a:lnTo>
                    <a:pt x="79" y="121"/>
                  </a:lnTo>
                  <a:lnTo>
                    <a:pt x="136" y="110"/>
                  </a:lnTo>
                  <a:lnTo>
                    <a:pt x="158" y="94"/>
                  </a:lnTo>
                  <a:lnTo>
                    <a:pt x="186" y="44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242" y="449"/>
              <a:ext cx="125" cy="29"/>
            </a:xfrm>
            <a:custGeom>
              <a:avLst/>
              <a:gdLst>
                <a:gd name="T0" fmla="*/ 34 w 125"/>
                <a:gd name="T1" fmla="*/ 0 h 29"/>
                <a:gd name="T2" fmla="*/ 0 w 125"/>
                <a:gd name="T3" fmla="*/ 11 h 29"/>
                <a:gd name="T4" fmla="*/ 29 w 125"/>
                <a:gd name="T5" fmla="*/ 11 h 29"/>
                <a:gd name="T6" fmla="*/ 34 w 125"/>
                <a:gd name="T7" fmla="*/ 11 h 29"/>
                <a:gd name="T8" fmla="*/ 124 w 125"/>
                <a:gd name="T9" fmla="*/ 28 h 29"/>
                <a:gd name="T10" fmla="*/ 124 w 125"/>
                <a:gd name="T11" fmla="*/ 17 h 29"/>
                <a:gd name="T12" fmla="*/ 119 w 125"/>
                <a:gd name="T13" fmla="*/ 17 h 29"/>
                <a:gd name="T14" fmla="*/ 79 w 125"/>
                <a:gd name="T15" fmla="*/ 6 h 29"/>
                <a:gd name="T16" fmla="*/ 34 w 125"/>
                <a:gd name="T17" fmla="*/ 0 h 29"/>
                <a:gd name="T18" fmla="*/ 34 w 125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29">
                  <a:moveTo>
                    <a:pt x="34" y="0"/>
                  </a:moveTo>
                  <a:lnTo>
                    <a:pt x="0" y="11"/>
                  </a:lnTo>
                  <a:lnTo>
                    <a:pt x="29" y="11"/>
                  </a:lnTo>
                  <a:lnTo>
                    <a:pt x="34" y="11"/>
                  </a:lnTo>
                  <a:lnTo>
                    <a:pt x="124" y="28"/>
                  </a:lnTo>
                  <a:lnTo>
                    <a:pt x="124" y="17"/>
                  </a:lnTo>
                  <a:lnTo>
                    <a:pt x="119" y="17"/>
                  </a:lnTo>
                  <a:lnTo>
                    <a:pt x="79" y="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242" y="449"/>
              <a:ext cx="125" cy="29"/>
            </a:xfrm>
            <a:custGeom>
              <a:avLst/>
              <a:gdLst>
                <a:gd name="T0" fmla="*/ 34 w 125"/>
                <a:gd name="T1" fmla="*/ 0 h 29"/>
                <a:gd name="T2" fmla="*/ 0 w 125"/>
                <a:gd name="T3" fmla="*/ 11 h 29"/>
                <a:gd name="T4" fmla="*/ 29 w 125"/>
                <a:gd name="T5" fmla="*/ 11 h 29"/>
                <a:gd name="T6" fmla="*/ 34 w 125"/>
                <a:gd name="T7" fmla="*/ 11 h 29"/>
                <a:gd name="T8" fmla="*/ 124 w 125"/>
                <a:gd name="T9" fmla="*/ 28 h 29"/>
                <a:gd name="T10" fmla="*/ 124 w 125"/>
                <a:gd name="T11" fmla="*/ 17 h 29"/>
                <a:gd name="T12" fmla="*/ 119 w 125"/>
                <a:gd name="T13" fmla="*/ 17 h 29"/>
                <a:gd name="T14" fmla="*/ 79 w 125"/>
                <a:gd name="T15" fmla="*/ 6 h 29"/>
                <a:gd name="T16" fmla="*/ 34 w 125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29">
                  <a:moveTo>
                    <a:pt x="34" y="0"/>
                  </a:moveTo>
                  <a:lnTo>
                    <a:pt x="0" y="11"/>
                  </a:lnTo>
                  <a:lnTo>
                    <a:pt x="29" y="11"/>
                  </a:lnTo>
                  <a:lnTo>
                    <a:pt x="34" y="11"/>
                  </a:lnTo>
                  <a:lnTo>
                    <a:pt x="124" y="28"/>
                  </a:lnTo>
                  <a:lnTo>
                    <a:pt x="124" y="17"/>
                  </a:lnTo>
                  <a:lnTo>
                    <a:pt x="119" y="17"/>
                  </a:lnTo>
                  <a:lnTo>
                    <a:pt x="79" y="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445" y="466"/>
              <a:ext cx="97" cy="17"/>
            </a:xfrm>
            <a:custGeom>
              <a:avLst/>
              <a:gdLst>
                <a:gd name="T0" fmla="*/ 96 w 97"/>
                <a:gd name="T1" fmla="*/ 0 h 17"/>
                <a:gd name="T2" fmla="*/ 62 w 97"/>
                <a:gd name="T3" fmla="*/ 0 h 17"/>
                <a:gd name="T4" fmla="*/ 34 w 97"/>
                <a:gd name="T5" fmla="*/ 0 h 17"/>
                <a:gd name="T6" fmla="*/ 12 w 97"/>
                <a:gd name="T7" fmla="*/ 11 h 17"/>
                <a:gd name="T8" fmla="*/ 0 w 97"/>
                <a:gd name="T9" fmla="*/ 16 h 17"/>
                <a:gd name="T10" fmla="*/ 96 w 97"/>
                <a:gd name="T11" fmla="*/ 16 h 17"/>
                <a:gd name="T12" fmla="*/ 96 w 97"/>
                <a:gd name="T13" fmla="*/ 0 h 17"/>
                <a:gd name="T14" fmla="*/ 96 w 97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17">
                  <a:moveTo>
                    <a:pt x="96" y="0"/>
                  </a:moveTo>
                  <a:lnTo>
                    <a:pt x="62" y="0"/>
                  </a:lnTo>
                  <a:lnTo>
                    <a:pt x="34" y="0"/>
                  </a:lnTo>
                  <a:lnTo>
                    <a:pt x="12" y="11"/>
                  </a:lnTo>
                  <a:lnTo>
                    <a:pt x="0" y="16"/>
                  </a:lnTo>
                  <a:lnTo>
                    <a:pt x="96" y="16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479" y="422"/>
              <a:ext cx="63" cy="45"/>
            </a:xfrm>
            <a:custGeom>
              <a:avLst/>
              <a:gdLst>
                <a:gd name="T0" fmla="*/ 62 w 63"/>
                <a:gd name="T1" fmla="*/ 6 h 45"/>
                <a:gd name="T2" fmla="*/ 45 w 63"/>
                <a:gd name="T3" fmla="*/ 0 h 45"/>
                <a:gd name="T4" fmla="*/ 34 w 63"/>
                <a:gd name="T5" fmla="*/ 16 h 45"/>
                <a:gd name="T6" fmla="*/ 17 w 63"/>
                <a:gd name="T7" fmla="*/ 33 h 45"/>
                <a:gd name="T8" fmla="*/ 0 w 63"/>
                <a:gd name="T9" fmla="*/ 44 h 45"/>
                <a:gd name="T10" fmla="*/ 0 w 63"/>
                <a:gd name="T11" fmla="*/ 44 h 45"/>
                <a:gd name="T12" fmla="*/ 0 w 63"/>
                <a:gd name="T13" fmla="*/ 44 h 45"/>
                <a:gd name="T14" fmla="*/ 28 w 63"/>
                <a:gd name="T15" fmla="*/ 44 h 45"/>
                <a:gd name="T16" fmla="*/ 62 w 63"/>
                <a:gd name="T17" fmla="*/ 44 h 45"/>
                <a:gd name="T18" fmla="*/ 62 w 63"/>
                <a:gd name="T19" fmla="*/ 6 h 45"/>
                <a:gd name="T20" fmla="*/ 62 w 63"/>
                <a:gd name="T21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45">
                  <a:moveTo>
                    <a:pt x="62" y="6"/>
                  </a:moveTo>
                  <a:lnTo>
                    <a:pt x="45" y="0"/>
                  </a:lnTo>
                  <a:lnTo>
                    <a:pt x="34" y="16"/>
                  </a:lnTo>
                  <a:lnTo>
                    <a:pt x="17" y="33"/>
                  </a:lnTo>
                  <a:lnTo>
                    <a:pt x="0" y="44"/>
                  </a:lnTo>
                  <a:lnTo>
                    <a:pt x="28" y="44"/>
                  </a:lnTo>
                  <a:lnTo>
                    <a:pt x="62" y="44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304" y="428"/>
              <a:ext cx="58" cy="39"/>
            </a:xfrm>
            <a:custGeom>
              <a:avLst/>
              <a:gdLst>
                <a:gd name="T0" fmla="*/ 57 w 58"/>
                <a:gd name="T1" fmla="*/ 38 h 39"/>
                <a:gd name="T2" fmla="*/ 51 w 58"/>
                <a:gd name="T3" fmla="*/ 21 h 39"/>
                <a:gd name="T4" fmla="*/ 51 w 58"/>
                <a:gd name="T5" fmla="*/ 0 h 39"/>
                <a:gd name="T6" fmla="*/ 29 w 58"/>
                <a:gd name="T7" fmla="*/ 16 h 39"/>
                <a:gd name="T8" fmla="*/ 0 w 58"/>
                <a:gd name="T9" fmla="*/ 27 h 39"/>
                <a:gd name="T10" fmla="*/ 57 w 58"/>
                <a:gd name="T11" fmla="*/ 38 h 39"/>
                <a:gd name="T12" fmla="*/ 57 w 58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9">
                  <a:moveTo>
                    <a:pt x="57" y="38"/>
                  </a:moveTo>
                  <a:lnTo>
                    <a:pt x="51" y="21"/>
                  </a:lnTo>
                  <a:lnTo>
                    <a:pt x="51" y="0"/>
                  </a:lnTo>
                  <a:lnTo>
                    <a:pt x="29" y="16"/>
                  </a:lnTo>
                  <a:lnTo>
                    <a:pt x="0" y="27"/>
                  </a:lnTo>
                  <a:lnTo>
                    <a:pt x="57" y="38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45" y="839"/>
              <a:ext cx="255" cy="494"/>
            </a:xfrm>
            <a:custGeom>
              <a:avLst/>
              <a:gdLst>
                <a:gd name="T0" fmla="*/ 6 w 255"/>
                <a:gd name="T1" fmla="*/ 493 h 494"/>
                <a:gd name="T2" fmla="*/ 11 w 255"/>
                <a:gd name="T3" fmla="*/ 487 h 494"/>
                <a:gd name="T4" fmla="*/ 6 w 255"/>
                <a:gd name="T5" fmla="*/ 438 h 494"/>
                <a:gd name="T6" fmla="*/ 96 w 255"/>
                <a:gd name="T7" fmla="*/ 350 h 494"/>
                <a:gd name="T8" fmla="*/ 90 w 255"/>
                <a:gd name="T9" fmla="*/ 307 h 494"/>
                <a:gd name="T10" fmla="*/ 85 w 255"/>
                <a:gd name="T11" fmla="*/ 263 h 494"/>
                <a:gd name="T12" fmla="*/ 73 w 255"/>
                <a:gd name="T13" fmla="*/ 224 h 494"/>
                <a:gd name="T14" fmla="*/ 68 w 255"/>
                <a:gd name="T15" fmla="*/ 180 h 494"/>
                <a:gd name="T16" fmla="*/ 51 w 255"/>
                <a:gd name="T17" fmla="*/ 142 h 494"/>
                <a:gd name="T18" fmla="*/ 118 w 255"/>
                <a:gd name="T19" fmla="*/ 115 h 494"/>
                <a:gd name="T20" fmla="*/ 107 w 255"/>
                <a:gd name="T21" fmla="*/ 93 h 494"/>
                <a:gd name="T22" fmla="*/ 192 w 255"/>
                <a:gd name="T23" fmla="*/ 60 h 494"/>
                <a:gd name="T24" fmla="*/ 180 w 255"/>
                <a:gd name="T25" fmla="*/ 11 h 494"/>
                <a:gd name="T26" fmla="*/ 254 w 255"/>
                <a:gd name="T27" fmla="*/ 22 h 494"/>
                <a:gd name="T28" fmla="*/ 248 w 255"/>
                <a:gd name="T29" fmla="*/ 16 h 494"/>
                <a:gd name="T30" fmla="*/ 164 w 255"/>
                <a:gd name="T31" fmla="*/ 0 h 494"/>
                <a:gd name="T32" fmla="*/ 175 w 255"/>
                <a:gd name="T33" fmla="*/ 60 h 494"/>
                <a:gd name="T34" fmla="*/ 96 w 255"/>
                <a:gd name="T35" fmla="*/ 87 h 494"/>
                <a:gd name="T36" fmla="*/ 102 w 255"/>
                <a:gd name="T37" fmla="*/ 115 h 494"/>
                <a:gd name="T38" fmla="*/ 45 w 255"/>
                <a:gd name="T39" fmla="*/ 137 h 494"/>
                <a:gd name="T40" fmla="*/ 68 w 255"/>
                <a:gd name="T41" fmla="*/ 230 h 494"/>
                <a:gd name="T42" fmla="*/ 73 w 255"/>
                <a:gd name="T43" fmla="*/ 285 h 494"/>
                <a:gd name="T44" fmla="*/ 73 w 255"/>
                <a:gd name="T45" fmla="*/ 345 h 494"/>
                <a:gd name="T46" fmla="*/ 34 w 255"/>
                <a:gd name="T47" fmla="*/ 394 h 494"/>
                <a:gd name="T48" fmla="*/ 0 w 255"/>
                <a:gd name="T49" fmla="*/ 433 h 494"/>
                <a:gd name="T50" fmla="*/ 6 w 255"/>
                <a:gd name="T51" fmla="*/ 493 h 494"/>
                <a:gd name="T52" fmla="*/ 6 w 255"/>
                <a:gd name="T53" fmla="*/ 49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5" h="494">
                  <a:moveTo>
                    <a:pt x="6" y="493"/>
                  </a:moveTo>
                  <a:lnTo>
                    <a:pt x="11" y="487"/>
                  </a:lnTo>
                  <a:lnTo>
                    <a:pt x="6" y="438"/>
                  </a:lnTo>
                  <a:lnTo>
                    <a:pt x="96" y="350"/>
                  </a:lnTo>
                  <a:lnTo>
                    <a:pt x="90" y="307"/>
                  </a:lnTo>
                  <a:lnTo>
                    <a:pt x="85" y="263"/>
                  </a:lnTo>
                  <a:lnTo>
                    <a:pt x="73" y="224"/>
                  </a:lnTo>
                  <a:lnTo>
                    <a:pt x="68" y="180"/>
                  </a:lnTo>
                  <a:lnTo>
                    <a:pt x="51" y="142"/>
                  </a:lnTo>
                  <a:lnTo>
                    <a:pt x="118" y="115"/>
                  </a:lnTo>
                  <a:lnTo>
                    <a:pt x="107" y="93"/>
                  </a:lnTo>
                  <a:lnTo>
                    <a:pt x="192" y="60"/>
                  </a:lnTo>
                  <a:lnTo>
                    <a:pt x="180" y="11"/>
                  </a:lnTo>
                  <a:lnTo>
                    <a:pt x="254" y="22"/>
                  </a:lnTo>
                  <a:lnTo>
                    <a:pt x="248" y="16"/>
                  </a:lnTo>
                  <a:lnTo>
                    <a:pt x="164" y="0"/>
                  </a:lnTo>
                  <a:lnTo>
                    <a:pt x="175" y="60"/>
                  </a:lnTo>
                  <a:lnTo>
                    <a:pt x="96" y="87"/>
                  </a:lnTo>
                  <a:lnTo>
                    <a:pt x="102" y="115"/>
                  </a:lnTo>
                  <a:lnTo>
                    <a:pt x="45" y="137"/>
                  </a:lnTo>
                  <a:lnTo>
                    <a:pt x="68" y="230"/>
                  </a:lnTo>
                  <a:lnTo>
                    <a:pt x="73" y="285"/>
                  </a:lnTo>
                  <a:lnTo>
                    <a:pt x="73" y="345"/>
                  </a:lnTo>
                  <a:lnTo>
                    <a:pt x="34" y="394"/>
                  </a:lnTo>
                  <a:lnTo>
                    <a:pt x="0" y="433"/>
                  </a:lnTo>
                  <a:lnTo>
                    <a:pt x="6" y="493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51" y="850"/>
              <a:ext cx="384" cy="477"/>
            </a:xfrm>
            <a:custGeom>
              <a:avLst/>
              <a:gdLst>
                <a:gd name="T0" fmla="*/ 248 w 384"/>
                <a:gd name="T1" fmla="*/ 11 h 477"/>
                <a:gd name="T2" fmla="*/ 174 w 384"/>
                <a:gd name="T3" fmla="*/ 0 h 477"/>
                <a:gd name="T4" fmla="*/ 186 w 384"/>
                <a:gd name="T5" fmla="*/ 49 h 477"/>
                <a:gd name="T6" fmla="*/ 101 w 384"/>
                <a:gd name="T7" fmla="*/ 82 h 477"/>
                <a:gd name="T8" fmla="*/ 112 w 384"/>
                <a:gd name="T9" fmla="*/ 104 h 477"/>
                <a:gd name="T10" fmla="*/ 45 w 384"/>
                <a:gd name="T11" fmla="*/ 131 h 477"/>
                <a:gd name="T12" fmla="*/ 62 w 384"/>
                <a:gd name="T13" fmla="*/ 180 h 477"/>
                <a:gd name="T14" fmla="*/ 73 w 384"/>
                <a:gd name="T15" fmla="*/ 235 h 477"/>
                <a:gd name="T16" fmla="*/ 84 w 384"/>
                <a:gd name="T17" fmla="*/ 296 h 477"/>
                <a:gd name="T18" fmla="*/ 90 w 384"/>
                <a:gd name="T19" fmla="*/ 339 h 477"/>
                <a:gd name="T20" fmla="*/ 0 w 384"/>
                <a:gd name="T21" fmla="*/ 427 h 477"/>
                <a:gd name="T22" fmla="*/ 5 w 384"/>
                <a:gd name="T23" fmla="*/ 476 h 477"/>
                <a:gd name="T24" fmla="*/ 45 w 384"/>
                <a:gd name="T25" fmla="*/ 465 h 477"/>
                <a:gd name="T26" fmla="*/ 118 w 384"/>
                <a:gd name="T27" fmla="*/ 444 h 477"/>
                <a:gd name="T28" fmla="*/ 163 w 384"/>
                <a:gd name="T29" fmla="*/ 433 h 477"/>
                <a:gd name="T30" fmla="*/ 186 w 384"/>
                <a:gd name="T31" fmla="*/ 422 h 477"/>
                <a:gd name="T32" fmla="*/ 180 w 384"/>
                <a:gd name="T33" fmla="*/ 378 h 477"/>
                <a:gd name="T34" fmla="*/ 158 w 384"/>
                <a:gd name="T35" fmla="*/ 350 h 477"/>
                <a:gd name="T36" fmla="*/ 135 w 384"/>
                <a:gd name="T37" fmla="*/ 334 h 477"/>
                <a:gd name="T38" fmla="*/ 112 w 384"/>
                <a:gd name="T39" fmla="*/ 317 h 477"/>
                <a:gd name="T40" fmla="*/ 118 w 384"/>
                <a:gd name="T41" fmla="*/ 317 h 477"/>
                <a:gd name="T42" fmla="*/ 163 w 384"/>
                <a:gd name="T43" fmla="*/ 345 h 477"/>
                <a:gd name="T44" fmla="*/ 191 w 384"/>
                <a:gd name="T45" fmla="*/ 389 h 477"/>
                <a:gd name="T46" fmla="*/ 197 w 384"/>
                <a:gd name="T47" fmla="*/ 389 h 477"/>
                <a:gd name="T48" fmla="*/ 197 w 384"/>
                <a:gd name="T49" fmla="*/ 372 h 477"/>
                <a:gd name="T50" fmla="*/ 180 w 384"/>
                <a:gd name="T51" fmla="*/ 279 h 477"/>
                <a:gd name="T52" fmla="*/ 141 w 384"/>
                <a:gd name="T53" fmla="*/ 191 h 477"/>
                <a:gd name="T54" fmla="*/ 152 w 384"/>
                <a:gd name="T55" fmla="*/ 197 h 477"/>
                <a:gd name="T56" fmla="*/ 180 w 384"/>
                <a:gd name="T57" fmla="*/ 252 h 477"/>
                <a:gd name="T58" fmla="*/ 203 w 384"/>
                <a:gd name="T59" fmla="*/ 312 h 477"/>
                <a:gd name="T60" fmla="*/ 208 w 384"/>
                <a:gd name="T61" fmla="*/ 367 h 477"/>
                <a:gd name="T62" fmla="*/ 220 w 384"/>
                <a:gd name="T63" fmla="*/ 356 h 477"/>
                <a:gd name="T64" fmla="*/ 242 w 384"/>
                <a:gd name="T65" fmla="*/ 312 h 477"/>
                <a:gd name="T66" fmla="*/ 265 w 384"/>
                <a:gd name="T67" fmla="*/ 274 h 477"/>
                <a:gd name="T68" fmla="*/ 270 w 384"/>
                <a:gd name="T69" fmla="*/ 279 h 477"/>
                <a:gd name="T70" fmla="*/ 236 w 384"/>
                <a:gd name="T71" fmla="*/ 317 h 477"/>
                <a:gd name="T72" fmla="*/ 220 w 384"/>
                <a:gd name="T73" fmla="*/ 367 h 477"/>
                <a:gd name="T74" fmla="*/ 220 w 384"/>
                <a:gd name="T75" fmla="*/ 394 h 477"/>
                <a:gd name="T76" fmla="*/ 220 w 384"/>
                <a:gd name="T77" fmla="*/ 416 h 477"/>
                <a:gd name="T78" fmla="*/ 236 w 384"/>
                <a:gd name="T79" fmla="*/ 422 h 477"/>
                <a:gd name="T80" fmla="*/ 248 w 384"/>
                <a:gd name="T81" fmla="*/ 427 h 477"/>
                <a:gd name="T82" fmla="*/ 270 w 384"/>
                <a:gd name="T83" fmla="*/ 438 h 477"/>
                <a:gd name="T84" fmla="*/ 293 w 384"/>
                <a:gd name="T85" fmla="*/ 460 h 477"/>
                <a:gd name="T86" fmla="*/ 321 w 384"/>
                <a:gd name="T87" fmla="*/ 444 h 477"/>
                <a:gd name="T88" fmla="*/ 338 w 384"/>
                <a:gd name="T89" fmla="*/ 378 h 477"/>
                <a:gd name="T90" fmla="*/ 355 w 384"/>
                <a:gd name="T91" fmla="*/ 317 h 477"/>
                <a:gd name="T92" fmla="*/ 366 w 384"/>
                <a:gd name="T93" fmla="*/ 230 h 477"/>
                <a:gd name="T94" fmla="*/ 377 w 384"/>
                <a:gd name="T95" fmla="*/ 153 h 477"/>
                <a:gd name="T96" fmla="*/ 383 w 384"/>
                <a:gd name="T97" fmla="*/ 142 h 477"/>
                <a:gd name="T98" fmla="*/ 360 w 384"/>
                <a:gd name="T99" fmla="*/ 126 h 477"/>
                <a:gd name="T100" fmla="*/ 338 w 384"/>
                <a:gd name="T101" fmla="*/ 109 h 477"/>
                <a:gd name="T102" fmla="*/ 327 w 384"/>
                <a:gd name="T103" fmla="*/ 137 h 477"/>
                <a:gd name="T104" fmla="*/ 310 w 384"/>
                <a:gd name="T105" fmla="*/ 158 h 477"/>
                <a:gd name="T106" fmla="*/ 304 w 384"/>
                <a:gd name="T107" fmla="*/ 131 h 477"/>
                <a:gd name="T108" fmla="*/ 282 w 384"/>
                <a:gd name="T109" fmla="*/ 71 h 477"/>
                <a:gd name="T110" fmla="*/ 248 w 384"/>
                <a:gd name="T111" fmla="*/ 11 h 477"/>
                <a:gd name="T112" fmla="*/ 248 w 384"/>
                <a:gd name="T113" fmla="*/ 1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4" h="477">
                  <a:moveTo>
                    <a:pt x="248" y="11"/>
                  </a:moveTo>
                  <a:lnTo>
                    <a:pt x="174" y="0"/>
                  </a:lnTo>
                  <a:lnTo>
                    <a:pt x="186" y="49"/>
                  </a:lnTo>
                  <a:lnTo>
                    <a:pt x="101" y="82"/>
                  </a:lnTo>
                  <a:lnTo>
                    <a:pt x="112" y="104"/>
                  </a:lnTo>
                  <a:lnTo>
                    <a:pt x="45" y="131"/>
                  </a:lnTo>
                  <a:lnTo>
                    <a:pt x="62" y="180"/>
                  </a:lnTo>
                  <a:lnTo>
                    <a:pt x="73" y="235"/>
                  </a:lnTo>
                  <a:lnTo>
                    <a:pt x="84" y="296"/>
                  </a:lnTo>
                  <a:lnTo>
                    <a:pt x="90" y="339"/>
                  </a:lnTo>
                  <a:lnTo>
                    <a:pt x="0" y="427"/>
                  </a:lnTo>
                  <a:lnTo>
                    <a:pt x="5" y="476"/>
                  </a:lnTo>
                  <a:lnTo>
                    <a:pt x="45" y="465"/>
                  </a:lnTo>
                  <a:lnTo>
                    <a:pt x="118" y="444"/>
                  </a:lnTo>
                  <a:lnTo>
                    <a:pt x="163" y="433"/>
                  </a:lnTo>
                  <a:lnTo>
                    <a:pt x="186" y="422"/>
                  </a:lnTo>
                  <a:lnTo>
                    <a:pt x="180" y="378"/>
                  </a:lnTo>
                  <a:lnTo>
                    <a:pt x="158" y="350"/>
                  </a:lnTo>
                  <a:lnTo>
                    <a:pt x="135" y="334"/>
                  </a:lnTo>
                  <a:lnTo>
                    <a:pt x="112" y="317"/>
                  </a:lnTo>
                  <a:lnTo>
                    <a:pt x="118" y="317"/>
                  </a:lnTo>
                  <a:lnTo>
                    <a:pt x="163" y="345"/>
                  </a:lnTo>
                  <a:lnTo>
                    <a:pt x="191" y="389"/>
                  </a:lnTo>
                  <a:lnTo>
                    <a:pt x="197" y="389"/>
                  </a:lnTo>
                  <a:lnTo>
                    <a:pt x="197" y="372"/>
                  </a:lnTo>
                  <a:lnTo>
                    <a:pt x="180" y="279"/>
                  </a:lnTo>
                  <a:lnTo>
                    <a:pt x="141" y="191"/>
                  </a:lnTo>
                  <a:lnTo>
                    <a:pt x="152" y="197"/>
                  </a:lnTo>
                  <a:lnTo>
                    <a:pt x="180" y="252"/>
                  </a:lnTo>
                  <a:lnTo>
                    <a:pt x="203" y="312"/>
                  </a:lnTo>
                  <a:lnTo>
                    <a:pt x="208" y="367"/>
                  </a:lnTo>
                  <a:lnTo>
                    <a:pt x="220" y="356"/>
                  </a:lnTo>
                  <a:lnTo>
                    <a:pt x="242" y="312"/>
                  </a:lnTo>
                  <a:lnTo>
                    <a:pt x="265" y="274"/>
                  </a:lnTo>
                  <a:lnTo>
                    <a:pt x="270" y="279"/>
                  </a:lnTo>
                  <a:lnTo>
                    <a:pt x="236" y="317"/>
                  </a:lnTo>
                  <a:lnTo>
                    <a:pt x="220" y="367"/>
                  </a:lnTo>
                  <a:lnTo>
                    <a:pt x="220" y="394"/>
                  </a:lnTo>
                  <a:lnTo>
                    <a:pt x="220" y="416"/>
                  </a:lnTo>
                  <a:lnTo>
                    <a:pt x="236" y="422"/>
                  </a:lnTo>
                  <a:lnTo>
                    <a:pt x="248" y="427"/>
                  </a:lnTo>
                  <a:lnTo>
                    <a:pt x="270" y="438"/>
                  </a:lnTo>
                  <a:lnTo>
                    <a:pt x="293" y="460"/>
                  </a:lnTo>
                  <a:lnTo>
                    <a:pt x="321" y="444"/>
                  </a:lnTo>
                  <a:lnTo>
                    <a:pt x="338" y="378"/>
                  </a:lnTo>
                  <a:lnTo>
                    <a:pt x="355" y="317"/>
                  </a:lnTo>
                  <a:lnTo>
                    <a:pt x="366" y="230"/>
                  </a:lnTo>
                  <a:lnTo>
                    <a:pt x="377" y="153"/>
                  </a:lnTo>
                  <a:lnTo>
                    <a:pt x="383" y="142"/>
                  </a:lnTo>
                  <a:lnTo>
                    <a:pt x="360" y="126"/>
                  </a:lnTo>
                  <a:lnTo>
                    <a:pt x="338" y="109"/>
                  </a:lnTo>
                  <a:lnTo>
                    <a:pt x="327" y="137"/>
                  </a:lnTo>
                  <a:lnTo>
                    <a:pt x="310" y="158"/>
                  </a:lnTo>
                  <a:lnTo>
                    <a:pt x="304" y="131"/>
                  </a:lnTo>
                  <a:lnTo>
                    <a:pt x="282" y="71"/>
                  </a:lnTo>
                  <a:lnTo>
                    <a:pt x="248" y="11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0" y="1266"/>
              <a:ext cx="396" cy="308"/>
            </a:xfrm>
            <a:custGeom>
              <a:avLst/>
              <a:gdLst>
                <a:gd name="T0" fmla="*/ 366 w 396"/>
                <a:gd name="T1" fmla="*/ 132 h 308"/>
                <a:gd name="T2" fmla="*/ 299 w 396"/>
                <a:gd name="T3" fmla="*/ 148 h 308"/>
                <a:gd name="T4" fmla="*/ 310 w 396"/>
                <a:gd name="T5" fmla="*/ 99 h 308"/>
                <a:gd name="T6" fmla="*/ 299 w 396"/>
                <a:gd name="T7" fmla="*/ 82 h 308"/>
                <a:gd name="T8" fmla="*/ 287 w 396"/>
                <a:gd name="T9" fmla="*/ 197 h 308"/>
                <a:gd name="T10" fmla="*/ 321 w 396"/>
                <a:gd name="T11" fmla="*/ 285 h 308"/>
                <a:gd name="T12" fmla="*/ 259 w 396"/>
                <a:gd name="T13" fmla="*/ 285 h 308"/>
                <a:gd name="T14" fmla="*/ 192 w 396"/>
                <a:gd name="T15" fmla="*/ 252 h 308"/>
                <a:gd name="T16" fmla="*/ 135 w 396"/>
                <a:gd name="T17" fmla="*/ 258 h 308"/>
                <a:gd name="T18" fmla="*/ 68 w 396"/>
                <a:gd name="T19" fmla="*/ 258 h 308"/>
                <a:gd name="T20" fmla="*/ 62 w 396"/>
                <a:gd name="T21" fmla="*/ 214 h 308"/>
                <a:gd name="T22" fmla="*/ 34 w 396"/>
                <a:gd name="T23" fmla="*/ 181 h 308"/>
                <a:gd name="T24" fmla="*/ 23 w 396"/>
                <a:gd name="T25" fmla="*/ 143 h 308"/>
                <a:gd name="T26" fmla="*/ 28 w 396"/>
                <a:gd name="T27" fmla="*/ 115 h 308"/>
                <a:gd name="T28" fmla="*/ 96 w 396"/>
                <a:gd name="T29" fmla="*/ 55 h 308"/>
                <a:gd name="T30" fmla="*/ 214 w 396"/>
                <a:gd name="T31" fmla="*/ 22 h 308"/>
                <a:gd name="T32" fmla="*/ 259 w 396"/>
                <a:gd name="T33" fmla="*/ 11 h 308"/>
                <a:gd name="T34" fmla="*/ 299 w 396"/>
                <a:gd name="T35" fmla="*/ 17 h 308"/>
                <a:gd name="T36" fmla="*/ 299 w 396"/>
                <a:gd name="T37" fmla="*/ 82 h 308"/>
                <a:gd name="T38" fmla="*/ 321 w 396"/>
                <a:gd name="T39" fmla="*/ 71 h 308"/>
                <a:gd name="T40" fmla="*/ 395 w 396"/>
                <a:gd name="T41" fmla="*/ 11 h 308"/>
                <a:gd name="T42" fmla="*/ 344 w 396"/>
                <a:gd name="T43" fmla="*/ 44 h 308"/>
                <a:gd name="T44" fmla="*/ 316 w 396"/>
                <a:gd name="T45" fmla="*/ 17 h 308"/>
                <a:gd name="T46" fmla="*/ 271 w 396"/>
                <a:gd name="T47" fmla="*/ 0 h 308"/>
                <a:gd name="T48" fmla="*/ 209 w 396"/>
                <a:gd name="T49" fmla="*/ 11 h 308"/>
                <a:gd name="T50" fmla="*/ 152 w 396"/>
                <a:gd name="T51" fmla="*/ 28 h 308"/>
                <a:gd name="T52" fmla="*/ 56 w 396"/>
                <a:gd name="T53" fmla="*/ 60 h 308"/>
                <a:gd name="T54" fmla="*/ 11 w 396"/>
                <a:gd name="T55" fmla="*/ 110 h 308"/>
                <a:gd name="T56" fmla="*/ 0 w 396"/>
                <a:gd name="T57" fmla="*/ 126 h 308"/>
                <a:gd name="T58" fmla="*/ 11 w 396"/>
                <a:gd name="T59" fmla="*/ 154 h 308"/>
                <a:gd name="T60" fmla="*/ 28 w 396"/>
                <a:gd name="T61" fmla="*/ 181 h 308"/>
                <a:gd name="T62" fmla="*/ 34 w 396"/>
                <a:gd name="T63" fmla="*/ 208 h 308"/>
                <a:gd name="T64" fmla="*/ 51 w 396"/>
                <a:gd name="T65" fmla="*/ 274 h 308"/>
                <a:gd name="T66" fmla="*/ 90 w 396"/>
                <a:gd name="T67" fmla="*/ 280 h 308"/>
                <a:gd name="T68" fmla="*/ 192 w 396"/>
                <a:gd name="T69" fmla="*/ 274 h 308"/>
                <a:gd name="T70" fmla="*/ 259 w 396"/>
                <a:gd name="T71" fmla="*/ 302 h 308"/>
                <a:gd name="T72" fmla="*/ 333 w 396"/>
                <a:gd name="T73" fmla="*/ 302 h 308"/>
                <a:gd name="T74" fmla="*/ 355 w 396"/>
                <a:gd name="T75" fmla="*/ 214 h 308"/>
                <a:gd name="T76" fmla="*/ 366 w 396"/>
                <a:gd name="T77" fmla="*/ 14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6" h="308">
                  <a:moveTo>
                    <a:pt x="366" y="143"/>
                  </a:moveTo>
                  <a:lnTo>
                    <a:pt x="366" y="132"/>
                  </a:lnTo>
                  <a:lnTo>
                    <a:pt x="299" y="170"/>
                  </a:lnTo>
                  <a:lnTo>
                    <a:pt x="299" y="148"/>
                  </a:lnTo>
                  <a:lnTo>
                    <a:pt x="299" y="126"/>
                  </a:lnTo>
                  <a:lnTo>
                    <a:pt x="310" y="99"/>
                  </a:lnTo>
                  <a:lnTo>
                    <a:pt x="321" y="71"/>
                  </a:lnTo>
                  <a:lnTo>
                    <a:pt x="299" y="82"/>
                  </a:lnTo>
                  <a:lnTo>
                    <a:pt x="287" y="137"/>
                  </a:lnTo>
                  <a:lnTo>
                    <a:pt x="287" y="197"/>
                  </a:lnTo>
                  <a:lnTo>
                    <a:pt x="299" y="241"/>
                  </a:lnTo>
                  <a:lnTo>
                    <a:pt x="321" y="285"/>
                  </a:lnTo>
                  <a:lnTo>
                    <a:pt x="287" y="291"/>
                  </a:lnTo>
                  <a:lnTo>
                    <a:pt x="259" y="285"/>
                  </a:lnTo>
                  <a:lnTo>
                    <a:pt x="225" y="274"/>
                  </a:lnTo>
                  <a:lnTo>
                    <a:pt x="192" y="252"/>
                  </a:lnTo>
                  <a:lnTo>
                    <a:pt x="163" y="252"/>
                  </a:lnTo>
                  <a:lnTo>
                    <a:pt x="135" y="258"/>
                  </a:lnTo>
                  <a:lnTo>
                    <a:pt x="101" y="258"/>
                  </a:lnTo>
                  <a:lnTo>
                    <a:pt x="68" y="258"/>
                  </a:lnTo>
                  <a:lnTo>
                    <a:pt x="73" y="230"/>
                  </a:lnTo>
                  <a:lnTo>
                    <a:pt x="62" y="214"/>
                  </a:lnTo>
                  <a:lnTo>
                    <a:pt x="39" y="197"/>
                  </a:lnTo>
                  <a:lnTo>
                    <a:pt x="34" y="181"/>
                  </a:lnTo>
                  <a:lnTo>
                    <a:pt x="34" y="159"/>
                  </a:lnTo>
                  <a:lnTo>
                    <a:pt x="23" y="143"/>
                  </a:lnTo>
                  <a:lnTo>
                    <a:pt x="17" y="126"/>
                  </a:lnTo>
                  <a:lnTo>
                    <a:pt x="28" y="115"/>
                  </a:lnTo>
                  <a:lnTo>
                    <a:pt x="56" y="77"/>
                  </a:lnTo>
                  <a:lnTo>
                    <a:pt x="96" y="55"/>
                  </a:lnTo>
                  <a:lnTo>
                    <a:pt x="186" y="28"/>
                  </a:lnTo>
                  <a:lnTo>
                    <a:pt x="214" y="22"/>
                  </a:lnTo>
                  <a:lnTo>
                    <a:pt x="248" y="11"/>
                  </a:lnTo>
                  <a:lnTo>
                    <a:pt x="259" y="11"/>
                  </a:lnTo>
                  <a:lnTo>
                    <a:pt x="271" y="11"/>
                  </a:lnTo>
                  <a:lnTo>
                    <a:pt x="299" y="17"/>
                  </a:lnTo>
                  <a:lnTo>
                    <a:pt x="316" y="33"/>
                  </a:lnTo>
                  <a:lnTo>
                    <a:pt x="299" y="82"/>
                  </a:lnTo>
                  <a:lnTo>
                    <a:pt x="321" y="71"/>
                  </a:lnTo>
                  <a:lnTo>
                    <a:pt x="395" y="17"/>
                  </a:lnTo>
                  <a:lnTo>
                    <a:pt x="395" y="11"/>
                  </a:lnTo>
                  <a:lnTo>
                    <a:pt x="372" y="28"/>
                  </a:lnTo>
                  <a:lnTo>
                    <a:pt x="344" y="44"/>
                  </a:lnTo>
                  <a:lnTo>
                    <a:pt x="333" y="28"/>
                  </a:lnTo>
                  <a:lnTo>
                    <a:pt x="316" y="17"/>
                  </a:lnTo>
                  <a:lnTo>
                    <a:pt x="299" y="6"/>
                  </a:lnTo>
                  <a:lnTo>
                    <a:pt x="271" y="0"/>
                  </a:lnTo>
                  <a:lnTo>
                    <a:pt x="237" y="6"/>
                  </a:lnTo>
                  <a:lnTo>
                    <a:pt x="209" y="11"/>
                  </a:lnTo>
                  <a:lnTo>
                    <a:pt x="180" y="22"/>
                  </a:lnTo>
                  <a:lnTo>
                    <a:pt x="152" y="28"/>
                  </a:lnTo>
                  <a:lnTo>
                    <a:pt x="107" y="38"/>
                  </a:lnTo>
                  <a:lnTo>
                    <a:pt x="56" y="60"/>
                  </a:lnTo>
                  <a:lnTo>
                    <a:pt x="34" y="82"/>
                  </a:lnTo>
                  <a:lnTo>
                    <a:pt x="11" y="110"/>
                  </a:lnTo>
                  <a:lnTo>
                    <a:pt x="0" y="126"/>
                  </a:lnTo>
                  <a:lnTo>
                    <a:pt x="0" y="132"/>
                  </a:lnTo>
                  <a:lnTo>
                    <a:pt x="11" y="154"/>
                  </a:lnTo>
                  <a:lnTo>
                    <a:pt x="28" y="175"/>
                  </a:lnTo>
                  <a:lnTo>
                    <a:pt x="28" y="181"/>
                  </a:lnTo>
                  <a:lnTo>
                    <a:pt x="28" y="192"/>
                  </a:lnTo>
                  <a:lnTo>
                    <a:pt x="34" y="208"/>
                  </a:lnTo>
                  <a:lnTo>
                    <a:pt x="56" y="230"/>
                  </a:lnTo>
                  <a:lnTo>
                    <a:pt x="51" y="274"/>
                  </a:lnTo>
                  <a:lnTo>
                    <a:pt x="68" y="274"/>
                  </a:lnTo>
                  <a:lnTo>
                    <a:pt x="90" y="280"/>
                  </a:lnTo>
                  <a:lnTo>
                    <a:pt x="141" y="274"/>
                  </a:lnTo>
                  <a:lnTo>
                    <a:pt x="192" y="274"/>
                  </a:lnTo>
                  <a:lnTo>
                    <a:pt x="197" y="285"/>
                  </a:lnTo>
                  <a:lnTo>
                    <a:pt x="259" y="302"/>
                  </a:lnTo>
                  <a:lnTo>
                    <a:pt x="327" y="307"/>
                  </a:lnTo>
                  <a:lnTo>
                    <a:pt x="333" y="302"/>
                  </a:lnTo>
                  <a:lnTo>
                    <a:pt x="344" y="263"/>
                  </a:lnTo>
                  <a:lnTo>
                    <a:pt x="355" y="214"/>
                  </a:lnTo>
                  <a:lnTo>
                    <a:pt x="366" y="181"/>
                  </a:lnTo>
                  <a:lnTo>
                    <a:pt x="366" y="143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203" y="1277"/>
              <a:ext cx="119" cy="281"/>
            </a:xfrm>
            <a:custGeom>
              <a:avLst/>
              <a:gdLst>
                <a:gd name="T0" fmla="*/ 68 w 119"/>
                <a:gd name="T1" fmla="*/ 0 h 281"/>
                <a:gd name="T2" fmla="*/ 34 w 119"/>
                <a:gd name="T3" fmla="*/ 44 h 281"/>
                <a:gd name="T4" fmla="*/ 17 w 119"/>
                <a:gd name="T5" fmla="*/ 104 h 281"/>
                <a:gd name="T6" fmla="*/ 6 w 119"/>
                <a:gd name="T7" fmla="*/ 170 h 281"/>
                <a:gd name="T8" fmla="*/ 0 w 119"/>
                <a:gd name="T9" fmla="*/ 214 h 281"/>
                <a:gd name="T10" fmla="*/ 6 w 119"/>
                <a:gd name="T11" fmla="*/ 241 h 281"/>
                <a:gd name="T12" fmla="*/ 6 w 119"/>
                <a:gd name="T13" fmla="*/ 258 h 281"/>
                <a:gd name="T14" fmla="*/ 62 w 119"/>
                <a:gd name="T15" fmla="*/ 274 h 281"/>
                <a:gd name="T16" fmla="*/ 90 w 119"/>
                <a:gd name="T17" fmla="*/ 280 h 281"/>
                <a:gd name="T18" fmla="*/ 118 w 119"/>
                <a:gd name="T19" fmla="*/ 274 h 281"/>
                <a:gd name="T20" fmla="*/ 96 w 119"/>
                <a:gd name="T21" fmla="*/ 214 h 281"/>
                <a:gd name="T22" fmla="*/ 84 w 119"/>
                <a:gd name="T23" fmla="*/ 148 h 281"/>
                <a:gd name="T24" fmla="*/ 90 w 119"/>
                <a:gd name="T25" fmla="*/ 104 h 281"/>
                <a:gd name="T26" fmla="*/ 96 w 119"/>
                <a:gd name="T27" fmla="*/ 71 h 281"/>
                <a:gd name="T28" fmla="*/ 96 w 119"/>
                <a:gd name="T29" fmla="*/ 71 h 281"/>
                <a:gd name="T30" fmla="*/ 84 w 119"/>
                <a:gd name="T31" fmla="*/ 88 h 281"/>
                <a:gd name="T32" fmla="*/ 62 w 119"/>
                <a:gd name="T33" fmla="*/ 121 h 281"/>
                <a:gd name="T34" fmla="*/ 45 w 119"/>
                <a:gd name="T35" fmla="*/ 186 h 281"/>
                <a:gd name="T36" fmla="*/ 39 w 119"/>
                <a:gd name="T37" fmla="*/ 186 h 281"/>
                <a:gd name="T38" fmla="*/ 45 w 119"/>
                <a:gd name="T39" fmla="*/ 170 h 281"/>
                <a:gd name="T40" fmla="*/ 51 w 119"/>
                <a:gd name="T41" fmla="*/ 148 h 281"/>
                <a:gd name="T42" fmla="*/ 62 w 119"/>
                <a:gd name="T43" fmla="*/ 110 h 281"/>
                <a:gd name="T44" fmla="*/ 84 w 119"/>
                <a:gd name="T45" fmla="*/ 71 h 281"/>
                <a:gd name="T46" fmla="*/ 113 w 119"/>
                <a:gd name="T47" fmla="*/ 22 h 281"/>
                <a:gd name="T48" fmla="*/ 101 w 119"/>
                <a:gd name="T49" fmla="*/ 11 h 281"/>
                <a:gd name="T50" fmla="*/ 84 w 119"/>
                <a:gd name="T51" fmla="*/ 0 h 281"/>
                <a:gd name="T52" fmla="*/ 68 w 119"/>
                <a:gd name="T53" fmla="*/ 0 h 281"/>
                <a:gd name="T54" fmla="*/ 68 w 119"/>
                <a:gd name="T55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1">
                  <a:moveTo>
                    <a:pt x="68" y="0"/>
                  </a:moveTo>
                  <a:lnTo>
                    <a:pt x="34" y="44"/>
                  </a:lnTo>
                  <a:lnTo>
                    <a:pt x="17" y="104"/>
                  </a:lnTo>
                  <a:lnTo>
                    <a:pt x="6" y="170"/>
                  </a:lnTo>
                  <a:lnTo>
                    <a:pt x="0" y="214"/>
                  </a:lnTo>
                  <a:lnTo>
                    <a:pt x="6" y="241"/>
                  </a:lnTo>
                  <a:lnTo>
                    <a:pt x="6" y="258"/>
                  </a:lnTo>
                  <a:lnTo>
                    <a:pt x="62" y="274"/>
                  </a:lnTo>
                  <a:lnTo>
                    <a:pt x="90" y="280"/>
                  </a:lnTo>
                  <a:lnTo>
                    <a:pt x="118" y="274"/>
                  </a:lnTo>
                  <a:lnTo>
                    <a:pt x="96" y="214"/>
                  </a:lnTo>
                  <a:lnTo>
                    <a:pt x="84" y="148"/>
                  </a:lnTo>
                  <a:lnTo>
                    <a:pt x="90" y="104"/>
                  </a:lnTo>
                  <a:lnTo>
                    <a:pt x="96" y="71"/>
                  </a:lnTo>
                  <a:lnTo>
                    <a:pt x="84" y="88"/>
                  </a:lnTo>
                  <a:lnTo>
                    <a:pt x="62" y="121"/>
                  </a:lnTo>
                  <a:lnTo>
                    <a:pt x="45" y="186"/>
                  </a:lnTo>
                  <a:lnTo>
                    <a:pt x="39" y="186"/>
                  </a:lnTo>
                  <a:lnTo>
                    <a:pt x="45" y="170"/>
                  </a:lnTo>
                  <a:lnTo>
                    <a:pt x="51" y="148"/>
                  </a:lnTo>
                  <a:lnTo>
                    <a:pt x="62" y="110"/>
                  </a:lnTo>
                  <a:lnTo>
                    <a:pt x="84" y="71"/>
                  </a:lnTo>
                  <a:lnTo>
                    <a:pt x="113" y="22"/>
                  </a:lnTo>
                  <a:lnTo>
                    <a:pt x="101" y="11"/>
                  </a:lnTo>
                  <a:lnTo>
                    <a:pt x="84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192" y="1277"/>
              <a:ext cx="80" cy="259"/>
            </a:xfrm>
            <a:custGeom>
              <a:avLst/>
              <a:gdLst>
                <a:gd name="T0" fmla="*/ 79 w 80"/>
                <a:gd name="T1" fmla="*/ 0 h 259"/>
                <a:gd name="T2" fmla="*/ 62 w 80"/>
                <a:gd name="T3" fmla="*/ 0 h 259"/>
                <a:gd name="T4" fmla="*/ 11 w 80"/>
                <a:gd name="T5" fmla="*/ 115 h 259"/>
                <a:gd name="T6" fmla="*/ 0 w 80"/>
                <a:gd name="T7" fmla="*/ 241 h 259"/>
                <a:gd name="T8" fmla="*/ 11 w 80"/>
                <a:gd name="T9" fmla="*/ 247 h 259"/>
                <a:gd name="T10" fmla="*/ 17 w 80"/>
                <a:gd name="T11" fmla="*/ 258 h 259"/>
                <a:gd name="T12" fmla="*/ 17 w 80"/>
                <a:gd name="T13" fmla="*/ 241 h 259"/>
                <a:gd name="T14" fmla="*/ 17 w 80"/>
                <a:gd name="T15" fmla="*/ 203 h 259"/>
                <a:gd name="T16" fmla="*/ 22 w 80"/>
                <a:gd name="T17" fmla="*/ 164 h 259"/>
                <a:gd name="T18" fmla="*/ 28 w 80"/>
                <a:gd name="T19" fmla="*/ 132 h 259"/>
                <a:gd name="T20" fmla="*/ 28 w 80"/>
                <a:gd name="T21" fmla="*/ 110 h 259"/>
                <a:gd name="T22" fmla="*/ 39 w 80"/>
                <a:gd name="T23" fmla="*/ 66 h 259"/>
                <a:gd name="T24" fmla="*/ 79 w 80"/>
                <a:gd name="T25" fmla="*/ 0 h 259"/>
                <a:gd name="T26" fmla="*/ 79 w 80"/>
                <a:gd name="T27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259">
                  <a:moveTo>
                    <a:pt x="79" y="0"/>
                  </a:moveTo>
                  <a:lnTo>
                    <a:pt x="62" y="0"/>
                  </a:lnTo>
                  <a:lnTo>
                    <a:pt x="11" y="115"/>
                  </a:lnTo>
                  <a:lnTo>
                    <a:pt x="0" y="241"/>
                  </a:lnTo>
                  <a:lnTo>
                    <a:pt x="11" y="247"/>
                  </a:lnTo>
                  <a:lnTo>
                    <a:pt x="17" y="258"/>
                  </a:lnTo>
                  <a:lnTo>
                    <a:pt x="17" y="241"/>
                  </a:lnTo>
                  <a:lnTo>
                    <a:pt x="17" y="203"/>
                  </a:lnTo>
                  <a:lnTo>
                    <a:pt x="22" y="164"/>
                  </a:lnTo>
                  <a:lnTo>
                    <a:pt x="28" y="132"/>
                  </a:lnTo>
                  <a:lnTo>
                    <a:pt x="28" y="110"/>
                  </a:lnTo>
                  <a:lnTo>
                    <a:pt x="39" y="6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192" y="1277"/>
              <a:ext cx="80" cy="259"/>
            </a:xfrm>
            <a:custGeom>
              <a:avLst/>
              <a:gdLst>
                <a:gd name="T0" fmla="*/ 79 w 80"/>
                <a:gd name="T1" fmla="*/ 0 h 259"/>
                <a:gd name="T2" fmla="*/ 62 w 80"/>
                <a:gd name="T3" fmla="*/ 0 h 259"/>
                <a:gd name="T4" fmla="*/ 11 w 80"/>
                <a:gd name="T5" fmla="*/ 115 h 259"/>
                <a:gd name="T6" fmla="*/ 0 w 80"/>
                <a:gd name="T7" fmla="*/ 241 h 259"/>
                <a:gd name="T8" fmla="*/ 11 w 80"/>
                <a:gd name="T9" fmla="*/ 247 h 259"/>
                <a:gd name="T10" fmla="*/ 17 w 80"/>
                <a:gd name="T11" fmla="*/ 258 h 259"/>
                <a:gd name="T12" fmla="*/ 17 w 80"/>
                <a:gd name="T13" fmla="*/ 241 h 259"/>
                <a:gd name="T14" fmla="*/ 17 w 80"/>
                <a:gd name="T15" fmla="*/ 203 h 259"/>
                <a:gd name="T16" fmla="*/ 22 w 80"/>
                <a:gd name="T17" fmla="*/ 164 h 259"/>
                <a:gd name="T18" fmla="*/ 28 w 80"/>
                <a:gd name="T19" fmla="*/ 132 h 259"/>
                <a:gd name="T20" fmla="*/ 28 w 80"/>
                <a:gd name="T21" fmla="*/ 110 h 259"/>
                <a:gd name="T22" fmla="*/ 39 w 80"/>
                <a:gd name="T23" fmla="*/ 66 h 259"/>
                <a:gd name="T24" fmla="*/ 79 w 80"/>
                <a:gd name="T25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259">
                  <a:moveTo>
                    <a:pt x="79" y="0"/>
                  </a:moveTo>
                  <a:lnTo>
                    <a:pt x="62" y="0"/>
                  </a:lnTo>
                  <a:lnTo>
                    <a:pt x="11" y="115"/>
                  </a:lnTo>
                  <a:lnTo>
                    <a:pt x="0" y="241"/>
                  </a:lnTo>
                  <a:lnTo>
                    <a:pt x="11" y="247"/>
                  </a:lnTo>
                  <a:lnTo>
                    <a:pt x="17" y="258"/>
                  </a:lnTo>
                  <a:lnTo>
                    <a:pt x="17" y="241"/>
                  </a:lnTo>
                  <a:lnTo>
                    <a:pt x="17" y="203"/>
                  </a:lnTo>
                  <a:lnTo>
                    <a:pt x="22" y="164"/>
                  </a:lnTo>
                  <a:lnTo>
                    <a:pt x="28" y="132"/>
                  </a:lnTo>
                  <a:lnTo>
                    <a:pt x="28" y="110"/>
                  </a:lnTo>
                  <a:lnTo>
                    <a:pt x="39" y="66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68" y="1277"/>
              <a:ext cx="187" cy="248"/>
            </a:xfrm>
            <a:custGeom>
              <a:avLst/>
              <a:gdLst>
                <a:gd name="T0" fmla="*/ 186 w 187"/>
                <a:gd name="T1" fmla="*/ 0 h 248"/>
                <a:gd name="T2" fmla="*/ 157 w 187"/>
                <a:gd name="T3" fmla="*/ 6 h 248"/>
                <a:gd name="T4" fmla="*/ 112 w 187"/>
                <a:gd name="T5" fmla="*/ 27 h 248"/>
                <a:gd name="T6" fmla="*/ 67 w 187"/>
                <a:gd name="T7" fmla="*/ 82 h 248"/>
                <a:gd name="T8" fmla="*/ 22 w 187"/>
                <a:gd name="T9" fmla="*/ 154 h 248"/>
                <a:gd name="T10" fmla="*/ 0 w 187"/>
                <a:gd name="T11" fmla="*/ 247 h 248"/>
                <a:gd name="T12" fmla="*/ 33 w 187"/>
                <a:gd name="T13" fmla="*/ 247 h 248"/>
                <a:gd name="T14" fmla="*/ 67 w 187"/>
                <a:gd name="T15" fmla="*/ 247 h 248"/>
                <a:gd name="T16" fmla="*/ 95 w 187"/>
                <a:gd name="T17" fmla="*/ 241 h 248"/>
                <a:gd name="T18" fmla="*/ 135 w 187"/>
                <a:gd name="T19" fmla="*/ 247 h 248"/>
                <a:gd name="T20" fmla="*/ 135 w 187"/>
                <a:gd name="T21" fmla="*/ 192 h 248"/>
                <a:gd name="T22" fmla="*/ 146 w 187"/>
                <a:gd name="T23" fmla="*/ 104 h 248"/>
                <a:gd name="T24" fmla="*/ 157 w 187"/>
                <a:gd name="T25" fmla="*/ 71 h 248"/>
                <a:gd name="T26" fmla="*/ 186 w 187"/>
                <a:gd name="T27" fmla="*/ 17 h 248"/>
                <a:gd name="T28" fmla="*/ 186 w 187"/>
                <a:gd name="T29" fmla="*/ 0 h 248"/>
                <a:gd name="T30" fmla="*/ 186 w 187"/>
                <a:gd name="T3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7" h="248">
                  <a:moveTo>
                    <a:pt x="186" y="0"/>
                  </a:moveTo>
                  <a:lnTo>
                    <a:pt x="157" y="6"/>
                  </a:lnTo>
                  <a:lnTo>
                    <a:pt x="112" y="27"/>
                  </a:lnTo>
                  <a:lnTo>
                    <a:pt x="67" y="82"/>
                  </a:lnTo>
                  <a:lnTo>
                    <a:pt x="22" y="154"/>
                  </a:lnTo>
                  <a:lnTo>
                    <a:pt x="0" y="247"/>
                  </a:lnTo>
                  <a:lnTo>
                    <a:pt x="33" y="247"/>
                  </a:lnTo>
                  <a:lnTo>
                    <a:pt x="67" y="247"/>
                  </a:lnTo>
                  <a:lnTo>
                    <a:pt x="95" y="241"/>
                  </a:lnTo>
                  <a:lnTo>
                    <a:pt x="135" y="247"/>
                  </a:lnTo>
                  <a:lnTo>
                    <a:pt x="135" y="192"/>
                  </a:lnTo>
                  <a:lnTo>
                    <a:pt x="146" y="104"/>
                  </a:lnTo>
                  <a:lnTo>
                    <a:pt x="157" y="71"/>
                  </a:lnTo>
                  <a:lnTo>
                    <a:pt x="186" y="17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282" y="762"/>
              <a:ext cx="153" cy="247"/>
            </a:xfrm>
            <a:custGeom>
              <a:avLst/>
              <a:gdLst>
                <a:gd name="T0" fmla="*/ 11 w 153"/>
                <a:gd name="T1" fmla="*/ 93 h 247"/>
                <a:gd name="T2" fmla="*/ 17 w 153"/>
                <a:gd name="T3" fmla="*/ 99 h 247"/>
                <a:gd name="T4" fmla="*/ 28 w 153"/>
                <a:gd name="T5" fmla="*/ 115 h 247"/>
                <a:gd name="T6" fmla="*/ 62 w 153"/>
                <a:gd name="T7" fmla="*/ 181 h 247"/>
                <a:gd name="T8" fmla="*/ 79 w 153"/>
                <a:gd name="T9" fmla="*/ 246 h 247"/>
                <a:gd name="T10" fmla="*/ 96 w 153"/>
                <a:gd name="T11" fmla="*/ 225 h 247"/>
                <a:gd name="T12" fmla="*/ 107 w 153"/>
                <a:gd name="T13" fmla="*/ 197 h 247"/>
                <a:gd name="T14" fmla="*/ 124 w 153"/>
                <a:gd name="T15" fmla="*/ 170 h 247"/>
                <a:gd name="T16" fmla="*/ 129 w 153"/>
                <a:gd name="T17" fmla="*/ 148 h 247"/>
                <a:gd name="T18" fmla="*/ 141 w 153"/>
                <a:gd name="T19" fmla="*/ 126 h 247"/>
                <a:gd name="T20" fmla="*/ 152 w 153"/>
                <a:gd name="T21" fmla="*/ 99 h 247"/>
                <a:gd name="T22" fmla="*/ 135 w 153"/>
                <a:gd name="T23" fmla="*/ 93 h 247"/>
                <a:gd name="T24" fmla="*/ 84 w 153"/>
                <a:gd name="T25" fmla="*/ 203 h 247"/>
                <a:gd name="T26" fmla="*/ 84 w 153"/>
                <a:gd name="T27" fmla="*/ 186 h 247"/>
                <a:gd name="T28" fmla="*/ 79 w 153"/>
                <a:gd name="T29" fmla="*/ 175 h 247"/>
                <a:gd name="T30" fmla="*/ 73 w 153"/>
                <a:gd name="T31" fmla="*/ 164 h 247"/>
                <a:gd name="T32" fmla="*/ 45 w 153"/>
                <a:gd name="T33" fmla="*/ 115 h 247"/>
                <a:gd name="T34" fmla="*/ 17 w 153"/>
                <a:gd name="T35" fmla="*/ 77 h 247"/>
                <a:gd name="T36" fmla="*/ 34 w 153"/>
                <a:gd name="T37" fmla="*/ 16 h 247"/>
                <a:gd name="T38" fmla="*/ 34 w 153"/>
                <a:gd name="T39" fmla="*/ 0 h 247"/>
                <a:gd name="T40" fmla="*/ 22 w 153"/>
                <a:gd name="T41" fmla="*/ 11 h 247"/>
                <a:gd name="T42" fmla="*/ 0 w 153"/>
                <a:gd name="T43" fmla="*/ 77 h 247"/>
                <a:gd name="T44" fmla="*/ 11 w 153"/>
                <a:gd name="T45" fmla="*/ 93 h 247"/>
                <a:gd name="T46" fmla="*/ 11 w 153"/>
                <a:gd name="T47" fmla="*/ 9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3" h="247">
                  <a:moveTo>
                    <a:pt x="11" y="93"/>
                  </a:moveTo>
                  <a:lnTo>
                    <a:pt x="17" y="99"/>
                  </a:lnTo>
                  <a:lnTo>
                    <a:pt x="28" y="115"/>
                  </a:lnTo>
                  <a:lnTo>
                    <a:pt x="62" y="181"/>
                  </a:lnTo>
                  <a:lnTo>
                    <a:pt x="79" y="246"/>
                  </a:lnTo>
                  <a:lnTo>
                    <a:pt x="96" y="225"/>
                  </a:lnTo>
                  <a:lnTo>
                    <a:pt x="107" y="197"/>
                  </a:lnTo>
                  <a:lnTo>
                    <a:pt x="124" y="170"/>
                  </a:lnTo>
                  <a:lnTo>
                    <a:pt x="129" y="148"/>
                  </a:lnTo>
                  <a:lnTo>
                    <a:pt x="141" y="126"/>
                  </a:lnTo>
                  <a:lnTo>
                    <a:pt x="152" y="99"/>
                  </a:lnTo>
                  <a:lnTo>
                    <a:pt x="135" y="93"/>
                  </a:lnTo>
                  <a:lnTo>
                    <a:pt x="84" y="203"/>
                  </a:lnTo>
                  <a:lnTo>
                    <a:pt x="84" y="186"/>
                  </a:lnTo>
                  <a:lnTo>
                    <a:pt x="79" y="175"/>
                  </a:lnTo>
                  <a:lnTo>
                    <a:pt x="73" y="164"/>
                  </a:lnTo>
                  <a:lnTo>
                    <a:pt x="45" y="115"/>
                  </a:lnTo>
                  <a:lnTo>
                    <a:pt x="17" y="77"/>
                  </a:lnTo>
                  <a:lnTo>
                    <a:pt x="34" y="16"/>
                  </a:lnTo>
                  <a:lnTo>
                    <a:pt x="34" y="0"/>
                  </a:lnTo>
                  <a:lnTo>
                    <a:pt x="22" y="11"/>
                  </a:lnTo>
                  <a:lnTo>
                    <a:pt x="0" y="77"/>
                  </a:lnTo>
                  <a:lnTo>
                    <a:pt x="11" y="93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163" y="1041"/>
              <a:ext cx="159" cy="232"/>
            </a:xfrm>
            <a:custGeom>
              <a:avLst/>
              <a:gdLst>
                <a:gd name="T0" fmla="*/ 108 w 159"/>
                <a:gd name="T1" fmla="*/ 225 h 232"/>
                <a:gd name="T2" fmla="*/ 108 w 159"/>
                <a:gd name="T3" fmla="*/ 198 h 232"/>
                <a:gd name="T4" fmla="*/ 108 w 159"/>
                <a:gd name="T5" fmla="*/ 176 h 232"/>
                <a:gd name="T6" fmla="*/ 130 w 159"/>
                <a:gd name="T7" fmla="*/ 132 h 232"/>
                <a:gd name="T8" fmla="*/ 158 w 159"/>
                <a:gd name="T9" fmla="*/ 88 h 232"/>
                <a:gd name="T10" fmla="*/ 153 w 159"/>
                <a:gd name="T11" fmla="*/ 83 h 232"/>
                <a:gd name="T12" fmla="*/ 136 w 159"/>
                <a:gd name="T13" fmla="*/ 105 h 232"/>
                <a:gd name="T14" fmla="*/ 113 w 159"/>
                <a:gd name="T15" fmla="*/ 132 h 232"/>
                <a:gd name="T16" fmla="*/ 102 w 159"/>
                <a:gd name="T17" fmla="*/ 165 h 232"/>
                <a:gd name="T18" fmla="*/ 96 w 159"/>
                <a:gd name="T19" fmla="*/ 170 h 232"/>
                <a:gd name="T20" fmla="*/ 96 w 159"/>
                <a:gd name="T21" fmla="*/ 176 h 232"/>
                <a:gd name="T22" fmla="*/ 91 w 159"/>
                <a:gd name="T23" fmla="*/ 121 h 232"/>
                <a:gd name="T24" fmla="*/ 68 w 159"/>
                <a:gd name="T25" fmla="*/ 61 h 232"/>
                <a:gd name="T26" fmla="*/ 40 w 159"/>
                <a:gd name="T27" fmla="*/ 6 h 232"/>
                <a:gd name="T28" fmla="*/ 29 w 159"/>
                <a:gd name="T29" fmla="*/ 0 h 232"/>
                <a:gd name="T30" fmla="*/ 68 w 159"/>
                <a:gd name="T31" fmla="*/ 88 h 232"/>
                <a:gd name="T32" fmla="*/ 85 w 159"/>
                <a:gd name="T33" fmla="*/ 181 h 232"/>
                <a:gd name="T34" fmla="*/ 85 w 159"/>
                <a:gd name="T35" fmla="*/ 198 h 232"/>
                <a:gd name="T36" fmla="*/ 79 w 159"/>
                <a:gd name="T37" fmla="*/ 198 h 232"/>
                <a:gd name="T38" fmla="*/ 74 w 159"/>
                <a:gd name="T39" fmla="*/ 181 h 232"/>
                <a:gd name="T40" fmla="*/ 62 w 159"/>
                <a:gd name="T41" fmla="*/ 170 h 232"/>
                <a:gd name="T42" fmla="*/ 40 w 159"/>
                <a:gd name="T43" fmla="*/ 143 h 232"/>
                <a:gd name="T44" fmla="*/ 6 w 159"/>
                <a:gd name="T45" fmla="*/ 126 h 232"/>
                <a:gd name="T46" fmla="*/ 0 w 159"/>
                <a:gd name="T47" fmla="*/ 126 h 232"/>
                <a:gd name="T48" fmla="*/ 34 w 159"/>
                <a:gd name="T49" fmla="*/ 148 h 232"/>
                <a:gd name="T50" fmla="*/ 62 w 159"/>
                <a:gd name="T51" fmla="*/ 181 h 232"/>
                <a:gd name="T52" fmla="*/ 74 w 159"/>
                <a:gd name="T53" fmla="*/ 231 h 232"/>
                <a:gd name="T54" fmla="*/ 108 w 159"/>
                <a:gd name="T55" fmla="*/ 225 h 232"/>
                <a:gd name="T56" fmla="*/ 108 w 159"/>
                <a:gd name="T57" fmla="*/ 22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9" h="232">
                  <a:moveTo>
                    <a:pt x="108" y="225"/>
                  </a:moveTo>
                  <a:lnTo>
                    <a:pt x="108" y="198"/>
                  </a:lnTo>
                  <a:lnTo>
                    <a:pt x="108" y="176"/>
                  </a:lnTo>
                  <a:lnTo>
                    <a:pt x="130" y="132"/>
                  </a:lnTo>
                  <a:lnTo>
                    <a:pt x="158" y="88"/>
                  </a:lnTo>
                  <a:lnTo>
                    <a:pt x="153" y="83"/>
                  </a:lnTo>
                  <a:lnTo>
                    <a:pt x="136" y="105"/>
                  </a:lnTo>
                  <a:lnTo>
                    <a:pt x="113" y="132"/>
                  </a:lnTo>
                  <a:lnTo>
                    <a:pt x="102" y="165"/>
                  </a:lnTo>
                  <a:lnTo>
                    <a:pt x="96" y="170"/>
                  </a:lnTo>
                  <a:lnTo>
                    <a:pt x="96" y="176"/>
                  </a:lnTo>
                  <a:lnTo>
                    <a:pt x="91" y="121"/>
                  </a:lnTo>
                  <a:lnTo>
                    <a:pt x="68" y="61"/>
                  </a:lnTo>
                  <a:lnTo>
                    <a:pt x="40" y="6"/>
                  </a:lnTo>
                  <a:lnTo>
                    <a:pt x="29" y="0"/>
                  </a:lnTo>
                  <a:lnTo>
                    <a:pt x="68" y="88"/>
                  </a:lnTo>
                  <a:lnTo>
                    <a:pt x="85" y="181"/>
                  </a:lnTo>
                  <a:lnTo>
                    <a:pt x="85" y="198"/>
                  </a:lnTo>
                  <a:lnTo>
                    <a:pt x="79" y="198"/>
                  </a:lnTo>
                  <a:lnTo>
                    <a:pt x="74" y="181"/>
                  </a:lnTo>
                  <a:lnTo>
                    <a:pt x="62" y="170"/>
                  </a:lnTo>
                  <a:lnTo>
                    <a:pt x="40" y="143"/>
                  </a:lnTo>
                  <a:lnTo>
                    <a:pt x="6" y="126"/>
                  </a:lnTo>
                  <a:lnTo>
                    <a:pt x="0" y="126"/>
                  </a:lnTo>
                  <a:lnTo>
                    <a:pt x="34" y="148"/>
                  </a:lnTo>
                  <a:lnTo>
                    <a:pt x="62" y="181"/>
                  </a:lnTo>
                  <a:lnTo>
                    <a:pt x="74" y="231"/>
                  </a:lnTo>
                  <a:lnTo>
                    <a:pt x="108" y="225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378" y="1376"/>
              <a:ext cx="170" cy="209"/>
            </a:xfrm>
            <a:custGeom>
              <a:avLst/>
              <a:gdLst>
                <a:gd name="T0" fmla="*/ 169 w 170"/>
                <a:gd name="T1" fmla="*/ 60 h 209"/>
                <a:gd name="T2" fmla="*/ 169 w 170"/>
                <a:gd name="T3" fmla="*/ 0 h 209"/>
                <a:gd name="T4" fmla="*/ 163 w 170"/>
                <a:gd name="T5" fmla="*/ 0 h 209"/>
                <a:gd name="T6" fmla="*/ 163 w 170"/>
                <a:gd name="T7" fmla="*/ 27 h 209"/>
                <a:gd name="T8" fmla="*/ 158 w 170"/>
                <a:gd name="T9" fmla="*/ 44 h 209"/>
                <a:gd name="T10" fmla="*/ 158 w 170"/>
                <a:gd name="T11" fmla="*/ 60 h 209"/>
                <a:gd name="T12" fmla="*/ 107 w 170"/>
                <a:gd name="T13" fmla="*/ 120 h 209"/>
                <a:gd name="T14" fmla="*/ 96 w 170"/>
                <a:gd name="T15" fmla="*/ 148 h 209"/>
                <a:gd name="T16" fmla="*/ 79 w 170"/>
                <a:gd name="T17" fmla="*/ 181 h 209"/>
                <a:gd name="T18" fmla="*/ 73 w 170"/>
                <a:gd name="T19" fmla="*/ 164 h 209"/>
                <a:gd name="T20" fmla="*/ 67 w 170"/>
                <a:gd name="T21" fmla="*/ 142 h 209"/>
                <a:gd name="T22" fmla="*/ 67 w 170"/>
                <a:gd name="T23" fmla="*/ 126 h 209"/>
                <a:gd name="T24" fmla="*/ 56 w 170"/>
                <a:gd name="T25" fmla="*/ 104 h 209"/>
                <a:gd name="T26" fmla="*/ 50 w 170"/>
                <a:gd name="T27" fmla="*/ 82 h 209"/>
                <a:gd name="T28" fmla="*/ 39 w 170"/>
                <a:gd name="T29" fmla="*/ 65 h 209"/>
                <a:gd name="T30" fmla="*/ 28 w 170"/>
                <a:gd name="T31" fmla="*/ 49 h 209"/>
                <a:gd name="T32" fmla="*/ 17 w 170"/>
                <a:gd name="T33" fmla="*/ 33 h 209"/>
                <a:gd name="T34" fmla="*/ 11 w 170"/>
                <a:gd name="T35" fmla="*/ 27 h 209"/>
                <a:gd name="T36" fmla="*/ 0 w 170"/>
                <a:gd name="T37" fmla="*/ 33 h 209"/>
                <a:gd name="T38" fmla="*/ 5 w 170"/>
                <a:gd name="T39" fmla="*/ 33 h 209"/>
                <a:gd name="T40" fmla="*/ 45 w 170"/>
                <a:gd name="T41" fmla="*/ 120 h 209"/>
                <a:gd name="T42" fmla="*/ 62 w 170"/>
                <a:gd name="T43" fmla="*/ 208 h 209"/>
                <a:gd name="T44" fmla="*/ 62 w 170"/>
                <a:gd name="T45" fmla="*/ 208 h 209"/>
                <a:gd name="T46" fmla="*/ 107 w 170"/>
                <a:gd name="T47" fmla="*/ 131 h 209"/>
                <a:gd name="T48" fmla="*/ 169 w 170"/>
                <a:gd name="T49" fmla="*/ 60 h 209"/>
                <a:gd name="T50" fmla="*/ 169 w 170"/>
                <a:gd name="T51" fmla="*/ 6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0" h="209">
                  <a:moveTo>
                    <a:pt x="169" y="60"/>
                  </a:moveTo>
                  <a:lnTo>
                    <a:pt x="169" y="0"/>
                  </a:lnTo>
                  <a:lnTo>
                    <a:pt x="163" y="0"/>
                  </a:lnTo>
                  <a:lnTo>
                    <a:pt x="163" y="27"/>
                  </a:lnTo>
                  <a:lnTo>
                    <a:pt x="158" y="44"/>
                  </a:lnTo>
                  <a:lnTo>
                    <a:pt x="158" y="60"/>
                  </a:lnTo>
                  <a:lnTo>
                    <a:pt x="107" y="120"/>
                  </a:lnTo>
                  <a:lnTo>
                    <a:pt x="96" y="148"/>
                  </a:lnTo>
                  <a:lnTo>
                    <a:pt x="79" y="181"/>
                  </a:lnTo>
                  <a:lnTo>
                    <a:pt x="73" y="164"/>
                  </a:lnTo>
                  <a:lnTo>
                    <a:pt x="67" y="142"/>
                  </a:lnTo>
                  <a:lnTo>
                    <a:pt x="67" y="126"/>
                  </a:lnTo>
                  <a:lnTo>
                    <a:pt x="56" y="104"/>
                  </a:lnTo>
                  <a:lnTo>
                    <a:pt x="50" y="82"/>
                  </a:lnTo>
                  <a:lnTo>
                    <a:pt x="39" y="65"/>
                  </a:lnTo>
                  <a:lnTo>
                    <a:pt x="28" y="49"/>
                  </a:lnTo>
                  <a:lnTo>
                    <a:pt x="17" y="33"/>
                  </a:lnTo>
                  <a:lnTo>
                    <a:pt x="11" y="27"/>
                  </a:lnTo>
                  <a:lnTo>
                    <a:pt x="0" y="33"/>
                  </a:lnTo>
                  <a:lnTo>
                    <a:pt x="5" y="33"/>
                  </a:lnTo>
                  <a:lnTo>
                    <a:pt x="45" y="120"/>
                  </a:lnTo>
                  <a:lnTo>
                    <a:pt x="62" y="208"/>
                  </a:lnTo>
                  <a:lnTo>
                    <a:pt x="107" y="131"/>
                  </a:lnTo>
                  <a:lnTo>
                    <a:pt x="169" y="60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34" y="1283"/>
              <a:ext cx="198" cy="214"/>
            </a:xfrm>
            <a:custGeom>
              <a:avLst/>
              <a:gdLst>
                <a:gd name="T0" fmla="*/ 39 w 198"/>
                <a:gd name="T1" fmla="*/ 213 h 214"/>
                <a:gd name="T2" fmla="*/ 45 w 198"/>
                <a:gd name="T3" fmla="*/ 186 h 214"/>
                <a:gd name="T4" fmla="*/ 96 w 198"/>
                <a:gd name="T5" fmla="*/ 87 h 214"/>
                <a:gd name="T6" fmla="*/ 146 w 198"/>
                <a:gd name="T7" fmla="*/ 27 h 214"/>
                <a:gd name="T8" fmla="*/ 197 w 198"/>
                <a:gd name="T9" fmla="*/ 0 h 214"/>
                <a:gd name="T10" fmla="*/ 175 w 198"/>
                <a:gd name="T11" fmla="*/ 5 h 214"/>
                <a:gd name="T12" fmla="*/ 152 w 198"/>
                <a:gd name="T13" fmla="*/ 11 h 214"/>
                <a:gd name="T14" fmla="*/ 129 w 198"/>
                <a:gd name="T15" fmla="*/ 16 h 214"/>
                <a:gd name="T16" fmla="*/ 118 w 198"/>
                <a:gd name="T17" fmla="*/ 32 h 214"/>
                <a:gd name="T18" fmla="*/ 73 w 198"/>
                <a:gd name="T19" fmla="*/ 60 h 214"/>
                <a:gd name="T20" fmla="*/ 34 w 198"/>
                <a:gd name="T21" fmla="*/ 93 h 214"/>
                <a:gd name="T22" fmla="*/ 17 w 198"/>
                <a:gd name="T23" fmla="*/ 109 h 214"/>
                <a:gd name="T24" fmla="*/ 0 w 198"/>
                <a:gd name="T25" fmla="*/ 142 h 214"/>
                <a:gd name="T26" fmla="*/ 0 w 198"/>
                <a:gd name="T27" fmla="*/ 169 h 214"/>
                <a:gd name="T28" fmla="*/ 17 w 198"/>
                <a:gd name="T29" fmla="*/ 142 h 214"/>
                <a:gd name="T30" fmla="*/ 62 w 198"/>
                <a:gd name="T31" fmla="*/ 87 h 214"/>
                <a:gd name="T32" fmla="*/ 107 w 198"/>
                <a:gd name="T33" fmla="*/ 49 h 214"/>
                <a:gd name="T34" fmla="*/ 62 w 198"/>
                <a:gd name="T35" fmla="*/ 115 h 214"/>
                <a:gd name="T36" fmla="*/ 28 w 198"/>
                <a:gd name="T37" fmla="*/ 197 h 214"/>
                <a:gd name="T38" fmla="*/ 39 w 198"/>
                <a:gd name="T39" fmla="*/ 213 h 214"/>
                <a:gd name="T40" fmla="*/ 39 w 198"/>
                <a:gd name="T41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8" h="214">
                  <a:moveTo>
                    <a:pt x="39" y="213"/>
                  </a:moveTo>
                  <a:lnTo>
                    <a:pt x="45" y="186"/>
                  </a:lnTo>
                  <a:lnTo>
                    <a:pt x="96" y="87"/>
                  </a:lnTo>
                  <a:lnTo>
                    <a:pt x="146" y="27"/>
                  </a:lnTo>
                  <a:lnTo>
                    <a:pt x="197" y="0"/>
                  </a:lnTo>
                  <a:lnTo>
                    <a:pt x="175" y="5"/>
                  </a:lnTo>
                  <a:lnTo>
                    <a:pt x="152" y="11"/>
                  </a:lnTo>
                  <a:lnTo>
                    <a:pt x="129" y="16"/>
                  </a:lnTo>
                  <a:lnTo>
                    <a:pt x="118" y="32"/>
                  </a:lnTo>
                  <a:lnTo>
                    <a:pt x="73" y="60"/>
                  </a:lnTo>
                  <a:lnTo>
                    <a:pt x="34" y="93"/>
                  </a:lnTo>
                  <a:lnTo>
                    <a:pt x="17" y="109"/>
                  </a:lnTo>
                  <a:lnTo>
                    <a:pt x="0" y="142"/>
                  </a:lnTo>
                  <a:lnTo>
                    <a:pt x="0" y="169"/>
                  </a:lnTo>
                  <a:lnTo>
                    <a:pt x="17" y="142"/>
                  </a:lnTo>
                  <a:lnTo>
                    <a:pt x="62" y="87"/>
                  </a:lnTo>
                  <a:lnTo>
                    <a:pt x="107" y="49"/>
                  </a:lnTo>
                  <a:lnTo>
                    <a:pt x="62" y="115"/>
                  </a:lnTo>
                  <a:lnTo>
                    <a:pt x="28" y="197"/>
                  </a:lnTo>
                  <a:lnTo>
                    <a:pt x="39" y="213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34" y="1283"/>
              <a:ext cx="198" cy="214"/>
            </a:xfrm>
            <a:custGeom>
              <a:avLst/>
              <a:gdLst>
                <a:gd name="T0" fmla="*/ 39 w 198"/>
                <a:gd name="T1" fmla="*/ 213 h 214"/>
                <a:gd name="T2" fmla="*/ 45 w 198"/>
                <a:gd name="T3" fmla="*/ 186 h 214"/>
                <a:gd name="T4" fmla="*/ 96 w 198"/>
                <a:gd name="T5" fmla="*/ 87 h 214"/>
                <a:gd name="T6" fmla="*/ 146 w 198"/>
                <a:gd name="T7" fmla="*/ 27 h 214"/>
                <a:gd name="T8" fmla="*/ 197 w 198"/>
                <a:gd name="T9" fmla="*/ 0 h 214"/>
                <a:gd name="T10" fmla="*/ 175 w 198"/>
                <a:gd name="T11" fmla="*/ 5 h 214"/>
                <a:gd name="T12" fmla="*/ 152 w 198"/>
                <a:gd name="T13" fmla="*/ 11 h 214"/>
                <a:gd name="T14" fmla="*/ 129 w 198"/>
                <a:gd name="T15" fmla="*/ 16 h 214"/>
                <a:gd name="T16" fmla="*/ 118 w 198"/>
                <a:gd name="T17" fmla="*/ 32 h 214"/>
                <a:gd name="T18" fmla="*/ 73 w 198"/>
                <a:gd name="T19" fmla="*/ 60 h 214"/>
                <a:gd name="T20" fmla="*/ 34 w 198"/>
                <a:gd name="T21" fmla="*/ 93 h 214"/>
                <a:gd name="T22" fmla="*/ 17 w 198"/>
                <a:gd name="T23" fmla="*/ 109 h 214"/>
                <a:gd name="T24" fmla="*/ 0 w 198"/>
                <a:gd name="T25" fmla="*/ 142 h 214"/>
                <a:gd name="T26" fmla="*/ 0 w 198"/>
                <a:gd name="T27" fmla="*/ 169 h 214"/>
                <a:gd name="T28" fmla="*/ 17 w 198"/>
                <a:gd name="T29" fmla="*/ 142 h 214"/>
                <a:gd name="T30" fmla="*/ 62 w 198"/>
                <a:gd name="T31" fmla="*/ 87 h 214"/>
                <a:gd name="T32" fmla="*/ 107 w 198"/>
                <a:gd name="T33" fmla="*/ 49 h 214"/>
                <a:gd name="T34" fmla="*/ 62 w 198"/>
                <a:gd name="T35" fmla="*/ 115 h 214"/>
                <a:gd name="T36" fmla="*/ 28 w 198"/>
                <a:gd name="T37" fmla="*/ 197 h 214"/>
                <a:gd name="T38" fmla="*/ 39 w 198"/>
                <a:gd name="T39" fmla="*/ 21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8" h="214">
                  <a:moveTo>
                    <a:pt x="39" y="213"/>
                  </a:moveTo>
                  <a:lnTo>
                    <a:pt x="45" y="186"/>
                  </a:lnTo>
                  <a:lnTo>
                    <a:pt x="96" y="87"/>
                  </a:lnTo>
                  <a:lnTo>
                    <a:pt x="146" y="27"/>
                  </a:lnTo>
                  <a:lnTo>
                    <a:pt x="197" y="0"/>
                  </a:lnTo>
                  <a:lnTo>
                    <a:pt x="175" y="5"/>
                  </a:lnTo>
                  <a:lnTo>
                    <a:pt x="152" y="11"/>
                  </a:lnTo>
                  <a:lnTo>
                    <a:pt x="129" y="16"/>
                  </a:lnTo>
                  <a:lnTo>
                    <a:pt x="118" y="32"/>
                  </a:lnTo>
                  <a:lnTo>
                    <a:pt x="73" y="60"/>
                  </a:lnTo>
                  <a:lnTo>
                    <a:pt x="34" y="93"/>
                  </a:lnTo>
                  <a:lnTo>
                    <a:pt x="17" y="109"/>
                  </a:lnTo>
                  <a:lnTo>
                    <a:pt x="0" y="142"/>
                  </a:lnTo>
                  <a:lnTo>
                    <a:pt x="0" y="169"/>
                  </a:lnTo>
                  <a:lnTo>
                    <a:pt x="17" y="142"/>
                  </a:lnTo>
                  <a:lnTo>
                    <a:pt x="62" y="87"/>
                  </a:lnTo>
                  <a:lnTo>
                    <a:pt x="107" y="49"/>
                  </a:lnTo>
                  <a:lnTo>
                    <a:pt x="62" y="115"/>
                  </a:lnTo>
                  <a:lnTo>
                    <a:pt x="28" y="197"/>
                  </a:lnTo>
                  <a:lnTo>
                    <a:pt x="39" y="213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457" y="795"/>
              <a:ext cx="85" cy="204"/>
            </a:xfrm>
            <a:custGeom>
              <a:avLst/>
              <a:gdLst>
                <a:gd name="T0" fmla="*/ 84 w 85"/>
                <a:gd name="T1" fmla="*/ 44 h 204"/>
                <a:gd name="T2" fmla="*/ 45 w 85"/>
                <a:gd name="T3" fmla="*/ 76 h 204"/>
                <a:gd name="T4" fmla="*/ 33 w 85"/>
                <a:gd name="T5" fmla="*/ 49 h 204"/>
                <a:gd name="T6" fmla="*/ 22 w 85"/>
                <a:gd name="T7" fmla="*/ 27 h 204"/>
                <a:gd name="T8" fmla="*/ 5 w 85"/>
                <a:gd name="T9" fmla="*/ 0 h 204"/>
                <a:gd name="T10" fmla="*/ 0 w 85"/>
                <a:gd name="T11" fmla="*/ 11 h 204"/>
                <a:gd name="T12" fmla="*/ 22 w 85"/>
                <a:gd name="T13" fmla="*/ 66 h 204"/>
                <a:gd name="T14" fmla="*/ 50 w 85"/>
                <a:gd name="T15" fmla="*/ 126 h 204"/>
                <a:gd name="T16" fmla="*/ 79 w 85"/>
                <a:gd name="T17" fmla="*/ 181 h 204"/>
                <a:gd name="T18" fmla="*/ 45 w 85"/>
                <a:gd name="T19" fmla="*/ 153 h 204"/>
                <a:gd name="T20" fmla="*/ 39 w 85"/>
                <a:gd name="T21" fmla="*/ 175 h 204"/>
                <a:gd name="T22" fmla="*/ 73 w 85"/>
                <a:gd name="T23" fmla="*/ 197 h 204"/>
                <a:gd name="T24" fmla="*/ 84 w 85"/>
                <a:gd name="T25" fmla="*/ 203 h 204"/>
                <a:gd name="T26" fmla="*/ 84 w 85"/>
                <a:gd name="T27" fmla="*/ 186 h 204"/>
                <a:gd name="T28" fmla="*/ 84 w 85"/>
                <a:gd name="T29" fmla="*/ 159 h 204"/>
                <a:gd name="T30" fmla="*/ 67 w 85"/>
                <a:gd name="T31" fmla="*/ 131 h 204"/>
                <a:gd name="T32" fmla="*/ 50 w 85"/>
                <a:gd name="T33" fmla="*/ 87 h 204"/>
                <a:gd name="T34" fmla="*/ 84 w 85"/>
                <a:gd name="T35" fmla="*/ 66 h 204"/>
                <a:gd name="T36" fmla="*/ 84 w 85"/>
                <a:gd name="T37" fmla="*/ 44 h 204"/>
                <a:gd name="T38" fmla="*/ 84 w 85"/>
                <a:gd name="T39" fmla="*/ 4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204">
                  <a:moveTo>
                    <a:pt x="84" y="44"/>
                  </a:moveTo>
                  <a:lnTo>
                    <a:pt x="45" y="76"/>
                  </a:lnTo>
                  <a:lnTo>
                    <a:pt x="33" y="49"/>
                  </a:lnTo>
                  <a:lnTo>
                    <a:pt x="22" y="27"/>
                  </a:lnTo>
                  <a:lnTo>
                    <a:pt x="5" y="0"/>
                  </a:lnTo>
                  <a:lnTo>
                    <a:pt x="0" y="11"/>
                  </a:lnTo>
                  <a:lnTo>
                    <a:pt x="22" y="66"/>
                  </a:lnTo>
                  <a:lnTo>
                    <a:pt x="50" y="126"/>
                  </a:lnTo>
                  <a:lnTo>
                    <a:pt x="79" y="181"/>
                  </a:lnTo>
                  <a:lnTo>
                    <a:pt x="45" y="153"/>
                  </a:lnTo>
                  <a:lnTo>
                    <a:pt x="39" y="175"/>
                  </a:lnTo>
                  <a:lnTo>
                    <a:pt x="73" y="197"/>
                  </a:lnTo>
                  <a:lnTo>
                    <a:pt x="84" y="203"/>
                  </a:lnTo>
                  <a:lnTo>
                    <a:pt x="84" y="186"/>
                  </a:lnTo>
                  <a:lnTo>
                    <a:pt x="84" y="159"/>
                  </a:lnTo>
                  <a:lnTo>
                    <a:pt x="67" y="131"/>
                  </a:lnTo>
                  <a:lnTo>
                    <a:pt x="50" y="87"/>
                  </a:lnTo>
                  <a:lnTo>
                    <a:pt x="84" y="66"/>
                  </a:lnTo>
                  <a:lnTo>
                    <a:pt x="84" y="44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242" y="1299"/>
              <a:ext cx="75" cy="165"/>
            </a:xfrm>
            <a:custGeom>
              <a:avLst/>
              <a:gdLst>
                <a:gd name="T0" fmla="*/ 74 w 75"/>
                <a:gd name="T1" fmla="*/ 0 h 165"/>
                <a:gd name="T2" fmla="*/ 45 w 75"/>
                <a:gd name="T3" fmla="*/ 49 h 165"/>
                <a:gd name="T4" fmla="*/ 34 w 75"/>
                <a:gd name="T5" fmla="*/ 71 h 165"/>
                <a:gd name="T6" fmla="*/ 23 w 75"/>
                <a:gd name="T7" fmla="*/ 93 h 165"/>
                <a:gd name="T8" fmla="*/ 12 w 75"/>
                <a:gd name="T9" fmla="*/ 132 h 165"/>
                <a:gd name="T10" fmla="*/ 0 w 75"/>
                <a:gd name="T11" fmla="*/ 164 h 165"/>
                <a:gd name="T12" fmla="*/ 6 w 75"/>
                <a:gd name="T13" fmla="*/ 164 h 165"/>
                <a:gd name="T14" fmla="*/ 12 w 75"/>
                <a:gd name="T15" fmla="*/ 132 h 165"/>
                <a:gd name="T16" fmla="*/ 23 w 75"/>
                <a:gd name="T17" fmla="*/ 104 h 165"/>
                <a:gd name="T18" fmla="*/ 45 w 75"/>
                <a:gd name="T19" fmla="*/ 66 h 165"/>
                <a:gd name="T20" fmla="*/ 57 w 75"/>
                <a:gd name="T21" fmla="*/ 49 h 165"/>
                <a:gd name="T22" fmla="*/ 74 w 75"/>
                <a:gd name="T23" fmla="*/ 0 h 165"/>
                <a:gd name="T24" fmla="*/ 74 w 75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165">
                  <a:moveTo>
                    <a:pt x="74" y="0"/>
                  </a:moveTo>
                  <a:lnTo>
                    <a:pt x="45" y="49"/>
                  </a:lnTo>
                  <a:lnTo>
                    <a:pt x="34" y="71"/>
                  </a:lnTo>
                  <a:lnTo>
                    <a:pt x="23" y="93"/>
                  </a:lnTo>
                  <a:lnTo>
                    <a:pt x="12" y="132"/>
                  </a:lnTo>
                  <a:lnTo>
                    <a:pt x="0" y="164"/>
                  </a:lnTo>
                  <a:lnTo>
                    <a:pt x="6" y="164"/>
                  </a:lnTo>
                  <a:lnTo>
                    <a:pt x="12" y="132"/>
                  </a:lnTo>
                  <a:lnTo>
                    <a:pt x="23" y="104"/>
                  </a:lnTo>
                  <a:lnTo>
                    <a:pt x="45" y="66"/>
                  </a:lnTo>
                  <a:lnTo>
                    <a:pt x="57" y="49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242" y="1299"/>
              <a:ext cx="75" cy="165"/>
            </a:xfrm>
            <a:custGeom>
              <a:avLst/>
              <a:gdLst>
                <a:gd name="T0" fmla="*/ 74 w 75"/>
                <a:gd name="T1" fmla="*/ 0 h 165"/>
                <a:gd name="T2" fmla="*/ 45 w 75"/>
                <a:gd name="T3" fmla="*/ 49 h 165"/>
                <a:gd name="T4" fmla="*/ 34 w 75"/>
                <a:gd name="T5" fmla="*/ 71 h 165"/>
                <a:gd name="T6" fmla="*/ 23 w 75"/>
                <a:gd name="T7" fmla="*/ 93 h 165"/>
                <a:gd name="T8" fmla="*/ 12 w 75"/>
                <a:gd name="T9" fmla="*/ 132 h 165"/>
                <a:gd name="T10" fmla="*/ 0 w 75"/>
                <a:gd name="T11" fmla="*/ 164 h 165"/>
                <a:gd name="T12" fmla="*/ 6 w 75"/>
                <a:gd name="T13" fmla="*/ 164 h 165"/>
                <a:gd name="T14" fmla="*/ 12 w 75"/>
                <a:gd name="T15" fmla="*/ 132 h 165"/>
                <a:gd name="T16" fmla="*/ 23 w 75"/>
                <a:gd name="T17" fmla="*/ 104 h 165"/>
                <a:gd name="T18" fmla="*/ 45 w 75"/>
                <a:gd name="T19" fmla="*/ 66 h 165"/>
                <a:gd name="T20" fmla="*/ 57 w 75"/>
                <a:gd name="T21" fmla="*/ 49 h 165"/>
                <a:gd name="T22" fmla="*/ 74 w 75"/>
                <a:gd name="T2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165">
                  <a:moveTo>
                    <a:pt x="74" y="0"/>
                  </a:moveTo>
                  <a:lnTo>
                    <a:pt x="45" y="49"/>
                  </a:lnTo>
                  <a:lnTo>
                    <a:pt x="34" y="71"/>
                  </a:lnTo>
                  <a:lnTo>
                    <a:pt x="23" y="93"/>
                  </a:lnTo>
                  <a:lnTo>
                    <a:pt x="12" y="132"/>
                  </a:lnTo>
                  <a:lnTo>
                    <a:pt x="0" y="164"/>
                  </a:lnTo>
                  <a:lnTo>
                    <a:pt x="6" y="164"/>
                  </a:lnTo>
                  <a:lnTo>
                    <a:pt x="12" y="132"/>
                  </a:lnTo>
                  <a:lnTo>
                    <a:pt x="23" y="104"/>
                  </a:lnTo>
                  <a:lnTo>
                    <a:pt x="45" y="66"/>
                  </a:lnTo>
                  <a:lnTo>
                    <a:pt x="57" y="49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440" y="806"/>
              <a:ext cx="97" cy="171"/>
            </a:xfrm>
            <a:custGeom>
              <a:avLst/>
              <a:gdLst>
                <a:gd name="T0" fmla="*/ 17 w 97"/>
                <a:gd name="T1" fmla="*/ 0 h 171"/>
                <a:gd name="T2" fmla="*/ 0 w 97"/>
                <a:gd name="T3" fmla="*/ 44 h 171"/>
                <a:gd name="T4" fmla="*/ 11 w 97"/>
                <a:gd name="T5" fmla="*/ 49 h 171"/>
                <a:gd name="T6" fmla="*/ 17 w 97"/>
                <a:gd name="T7" fmla="*/ 60 h 171"/>
                <a:gd name="T8" fmla="*/ 34 w 97"/>
                <a:gd name="T9" fmla="*/ 76 h 171"/>
                <a:gd name="T10" fmla="*/ 50 w 97"/>
                <a:gd name="T11" fmla="*/ 104 h 171"/>
                <a:gd name="T12" fmla="*/ 62 w 97"/>
                <a:gd name="T13" fmla="*/ 142 h 171"/>
                <a:gd name="T14" fmla="*/ 96 w 97"/>
                <a:gd name="T15" fmla="*/ 170 h 171"/>
                <a:gd name="T16" fmla="*/ 67 w 97"/>
                <a:gd name="T17" fmla="*/ 115 h 171"/>
                <a:gd name="T18" fmla="*/ 39 w 97"/>
                <a:gd name="T19" fmla="*/ 55 h 171"/>
                <a:gd name="T20" fmla="*/ 17 w 97"/>
                <a:gd name="T21" fmla="*/ 0 h 171"/>
                <a:gd name="T22" fmla="*/ 17 w 97"/>
                <a:gd name="T2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171">
                  <a:moveTo>
                    <a:pt x="17" y="0"/>
                  </a:moveTo>
                  <a:lnTo>
                    <a:pt x="0" y="44"/>
                  </a:lnTo>
                  <a:lnTo>
                    <a:pt x="11" y="49"/>
                  </a:lnTo>
                  <a:lnTo>
                    <a:pt x="17" y="60"/>
                  </a:lnTo>
                  <a:lnTo>
                    <a:pt x="34" y="76"/>
                  </a:lnTo>
                  <a:lnTo>
                    <a:pt x="50" y="104"/>
                  </a:lnTo>
                  <a:lnTo>
                    <a:pt x="62" y="142"/>
                  </a:lnTo>
                  <a:lnTo>
                    <a:pt x="96" y="170"/>
                  </a:lnTo>
                  <a:lnTo>
                    <a:pt x="67" y="115"/>
                  </a:lnTo>
                  <a:lnTo>
                    <a:pt x="39" y="5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17" y="1294"/>
              <a:ext cx="170" cy="132"/>
            </a:xfrm>
            <a:custGeom>
              <a:avLst/>
              <a:gdLst>
                <a:gd name="T0" fmla="*/ 169 w 170"/>
                <a:gd name="T1" fmla="*/ 0 h 132"/>
                <a:gd name="T2" fmla="*/ 79 w 170"/>
                <a:gd name="T3" fmla="*/ 27 h 132"/>
                <a:gd name="T4" fmla="*/ 34 w 170"/>
                <a:gd name="T5" fmla="*/ 54 h 132"/>
                <a:gd name="T6" fmla="*/ 0 w 170"/>
                <a:gd name="T7" fmla="*/ 98 h 132"/>
                <a:gd name="T8" fmla="*/ 0 w 170"/>
                <a:gd name="T9" fmla="*/ 109 h 132"/>
                <a:gd name="T10" fmla="*/ 17 w 170"/>
                <a:gd name="T11" fmla="*/ 131 h 132"/>
                <a:gd name="T12" fmla="*/ 34 w 170"/>
                <a:gd name="T13" fmla="*/ 98 h 132"/>
                <a:gd name="T14" fmla="*/ 51 w 170"/>
                <a:gd name="T15" fmla="*/ 82 h 132"/>
                <a:gd name="T16" fmla="*/ 107 w 170"/>
                <a:gd name="T17" fmla="*/ 43 h 132"/>
                <a:gd name="T18" fmla="*/ 169 w 170"/>
                <a:gd name="T19" fmla="*/ 0 h 132"/>
                <a:gd name="T20" fmla="*/ 169 w 170"/>
                <a:gd name="T2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132">
                  <a:moveTo>
                    <a:pt x="169" y="0"/>
                  </a:moveTo>
                  <a:lnTo>
                    <a:pt x="79" y="27"/>
                  </a:lnTo>
                  <a:lnTo>
                    <a:pt x="34" y="54"/>
                  </a:lnTo>
                  <a:lnTo>
                    <a:pt x="0" y="98"/>
                  </a:lnTo>
                  <a:lnTo>
                    <a:pt x="0" y="109"/>
                  </a:lnTo>
                  <a:lnTo>
                    <a:pt x="17" y="131"/>
                  </a:lnTo>
                  <a:lnTo>
                    <a:pt x="34" y="98"/>
                  </a:lnTo>
                  <a:lnTo>
                    <a:pt x="51" y="82"/>
                  </a:lnTo>
                  <a:lnTo>
                    <a:pt x="107" y="43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34" y="1332"/>
              <a:ext cx="108" cy="149"/>
            </a:xfrm>
            <a:custGeom>
              <a:avLst/>
              <a:gdLst>
                <a:gd name="T0" fmla="*/ 28 w 108"/>
                <a:gd name="T1" fmla="*/ 148 h 149"/>
                <a:gd name="T2" fmla="*/ 45 w 108"/>
                <a:gd name="T3" fmla="*/ 99 h 149"/>
                <a:gd name="T4" fmla="*/ 73 w 108"/>
                <a:gd name="T5" fmla="*/ 49 h 149"/>
                <a:gd name="T6" fmla="*/ 107 w 108"/>
                <a:gd name="T7" fmla="*/ 0 h 149"/>
                <a:gd name="T8" fmla="*/ 84 w 108"/>
                <a:gd name="T9" fmla="*/ 16 h 149"/>
                <a:gd name="T10" fmla="*/ 56 w 108"/>
                <a:gd name="T11" fmla="*/ 38 h 149"/>
                <a:gd name="T12" fmla="*/ 22 w 108"/>
                <a:gd name="T13" fmla="*/ 77 h 149"/>
                <a:gd name="T14" fmla="*/ 0 w 108"/>
                <a:gd name="T15" fmla="*/ 120 h 149"/>
                <a:gd name="T16" fmla="*/ 5 w 108"/>
                <a:gd name="T17" fmla="*/ 131 h 149"/>
                <a:gd name="T18" fmla="*/ 28 w 108"/>
                <a:gd name="T19" fmla="*/ 148 h 149"/>
                <a:gd name="T20" fmla="*/ 28 w 108"/>
                <a:gd name="T21" fmla="*/ 14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149">
                  <a:moveTo>
                    <a:pt x="28" y="148"/>
                  </a:moveTo>
                  <a:lnTo>
                    <a:pt x="45" y="99"/>
                  </a:lnTo>
                  <a:lnTo>
                    <a:pt x="73" y="49"/>
                  </a:lnTo>
                  <a:lnTo>
                    <a:pt x="107" y="0"/>
                  </a:lnTo>
                  <a:lnTo>
                    <a:pt x="84" y="16"/>
                  </a:lnTo>
                  <a:lnTo>
                    <a:pt x="56" y="38"/>
                  </a:lnTo>
                  <a:lnTo>
                    <a:pt x="22" y="77"/>
                  </a:lnTo>
                  <a:lnTo>
                    <a:pt x="0" y="120"/>
                  </a:lnTo>
                  <a:lnTo>
                    <a:pt x="5" y="131"/>
                  </a:lnTo>
                  <a:lnTo>
                    <a:pt x="28" y="148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507" y="861"/>
              <a:ext cx="35" cy="94"/>
            </a:xfrm>
            <a:custGeom>
              <a:avLst/>
              <a:gdLst>
                <a:gd name="T0" fmla="*/ 34 w 35"/>
                <a:gd name="T1" fmla="*/ 0 h 94"/>
                <a:gd name="T2" fmla="*/ 0 w 35"/>
                <a:gd name="T3" fmla="*/ 21 h 94"/>
                <a:gd name="T4" fmla="*/ 34 w 35"/>
                <a:gd name="T5" fmla="*/ 93 h 94"/>
                <a:gd name="T6" fmla="*/ 34 w 35"/>
                <a:gd name="T7" fmla="*/ 0 h 94"/>
                <a:gd name="T8" fmla="*/ 34 w 35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94">
                  <a:moveTo>
                    <a:pt x="34" y="0"/>
                  </a:moveTo>
                  <a:lnTo>
                    <a:pt x="0" y="21"/>
                  </a:lnTo>
                  <a:lnTo>
                    <a:pt x="34" y="9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372" y="932"/>
              <a:ext cx="69" cy="363"/>
            </a:xfrm>
            <a:custGeom>
              <a:avLst/>
              <a:gdLst>
                <a:gd name="T0" fmla="*/ 17 w 69"/>
                <a:gd name="T1" fmla="*/ 27 h 363"/>
                <a:gd name="T2" fmla="*/ 39 w 69"/>
                <a:gd name="T3" fmla="*/ 44 h 363"/>
                <a:gd name="T4" fmla="*/ 62 w 69"/>
                <a:gd name="T5" fmla="*/ 60 h 363"/>
                <a:gd name="T6" fmla="*/ 56 w 69"/>
                <a:gd name="T7" fmla="*/ 71 h 363"/>
                <a:gd name="T8" fmla="*/ 51 w 69"/>
                <a:gd name="T9" fmla="*/ 126 h 363"/>
                <a:gd name="T10" fmla="*/ 39 w 69"/>
                <a:gd name="T11" fmla="*/ 175 h 363"/>
                <a:gd name="T12" fmla="*/ 28 w 69"/>
                <a:gd name="T13" fmla="*/ 246 h 363"/>
                <a:gd name="T14" fmla="*/ 11 w 69"/>
                <a:gd name="T15" fmla="*/ 318 h 363"/>
                <a:gd name="T16" fmla="*/ 0 w 69"/>
                <a:gd name="T17" fmla="*/ 362 h 363"/>
                <a:gd name="T18" fmla="*/ 23 w 69"/>
                <a:gd name="T19" fmla="*/ 345 h 363"/>
                <a:gd name="T20" fmla="*/ 28 w 69"/>
                <a:gd name="T21" fmla="*/ 312 h 363"/>
                <a:gd name="T22" fmla="*/ 39 w 69"/>
                <a:gd name="T23" fmla="*/ 268 h 363"/>
                <a:gd name="T24" fmla="*/ 45 w 69"/>
                <a:gd name="T25" fmla="*/ 219 h 363"/>
                <a:gd name="T26" fmla="*/ 56 w 69"/>
                <a:gd name="T27" fmla="*/ 153 h 363"/>
                <a:gd name="T28" fmla="*/ 62 w 69"/>
                <a:gd name="T29" fmla="*/ 126 h 363"/>
                <a:gd name="T30" fmla="*/ 62 w 69"/>
                <a:gd name="T31" fmla="*/ 104 h 363"/>
                <a:gd name="T32" fmla="*/ 62 w 69"/>
                <a:gd name="T33" fmla="*/ 82 h 363"/>
                <a:gd name="T34" fmla="*/ 62 w 69"/>
                <a:gd name="T35" fmla="*/ 76 h 363"/>
                <a:gd name="T36" fmla="*/ 68 w 69"/>
                <a:gd name="T37" fmla="*/ 55 h 363"/>
                <a:gd name="T38" fmla="*/ 68 w 69"/>
                <a:gd name="T39" fmla="*/ 49 h 363"/>
                <a:gd name="T40" fmla="*/ 56 w 69"/>
                <a:gd name="T41" fmla="*/ 38 h 363"/>
                <a:gd name="T42" fmla="*/ 39 w 69"/>
                <a:gd name="T43" fmla="*/ 22 h 363"/>
                <a:gd name="T44" fmla="*/ 34 w 69"/>
                <a:gd name="T45" fmla="*/ 5 h 363"/>
                <a:gd name="T46" fmla="*/ 34 w 69"/>
                <a:gd name="T47" fmla="*/ 0 h 363"/>
                <a:gd name="T48" fmla="*/ 17 w 69"/>
                <a:gd name="T49" fmla="*/ 27 h 363"/>
                <a:gd name="T50" fmla="*/ 17 w 69"/>
                <a:gd name="T51" fmla="*/ 27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" h="363">
                  <a:moveTo>
                    <a:pt x="17" y="27"/>
                  </a:moveTo>
                  <a:lnTo>
                    <a:pt x="39" y="44"/>
                  </a:lnTo>
                  <a:lnTo>
                    <a:pt x="62" y="60"/>
                  </a:lnTo>
                  <a:lnTo>
                    <a:pt x="56" y="71"/>
                  </a:lnTo>
                  <a:lnTo>
                    <a:pt x="51" y="126"/>
                  </a:lnTo>
                  <a:lnTo>
                    <a:pt x="39" y="175"/>
                  </a:lnTo>
                  <a:lnTo>
                    <a:pt x="28" y="246"/>
                  </a:lnTo>
                  <a:lnTo>
                    <a:pt x="11" y="318"/>
                  </a:lnTo>
                  <a:lnTo>
                    <a:pt x="0" y="362"/>
                  </a:lnTo>
                  <a:lnTo>
                    <a:pt x="23" y="345"/>
                  </a:lnTo>
                  <a:lnTo>
                    <a:pt x="28" y="312"/>
                  </a:lnTo>
                  <a:lnTo>
                    <a:pt x="39" y="268"/>
                  </a:lnTo>
                  <a:lnTo>
                    <a:pt x="45" y="219"/>
                  </a:lnTo>
                  <a:lnTo>
                    <a:pt x="56" y="153"/>
                  </a:lnTo>
                  <a:lnTo>
                    <a:pt x="62" y="126"/>
                  </a:lnTo>
                  <a:lnTo>
                    <a:pt x="62" y="104"/>
                  </a:lnTo>
                  <a:lnTo>
                    <a:pt x="62" y="82"/>
                  </a:lnTo>
                  <a:lnTo>
                    <a:pt x="62" y="76"/>
                  </a:lnTo>
                  <a:lnTo>
                    <a:pt x="68" y="55"/>
                  </a:lnTo>
                  <a:lnTo>
                    <a:pt x="68" y="49"/>
                  </a:lnTo>
                  <a:lnTo>
                    <a:pt x="56" y="38"/>
                  </a:lnTo>
                  <a:lnTo>
                    <a:pt x="39" y="22"/>
                  </a:lnTo>
                  <a:lnTo>
                    <a:pt x="34" y="5"/>
                  </a:lnTo>
                  <a:lnTo>
                    <a:pt x="34" y="0"/>
                  </a:lnTo>
                  <a:lnTo>
                    <a:pt x="17" y="27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434" y="850"/>
              <a:ext cx="74" cy="192"/>
            </a:xfrm>
            <a:custGeom>
              <a:avLst/>
              <a:gdLst>
                <a:gd name="T0" fmla="*/ 68 w 74"/>
                <a:gd name="T1" fmla="*/ 98 h 192"/>
                <a:gd name="T2" fmla="*/ 68 w 74"/>
                <a:gd name="T3" fmla="*/ 87 h 192"/>
                <a:gd name="T4" fmla="*/ 68 w 74"/>
                <a:gd name="T5" fmla="*/ 76 h 192"/>
                <a:gd name="T6" fmla="*/ 45 w 74"/>
                <a:gd name="T7" fmla="*/ 38 h 192"/>
                <a:gd name="T8" fmla="*/ 17 w 74"/>
                <a:gd name="T9" fmla="*/ 5 h 192"/>
                <a:gd name="T10" fmla="*/ 6 w 74"/>
                <a:gd name="T11" fmla="*/ 0 h 192"/>
                <a:gd name="T12" fmla="*/ 0 w 74"/>
                <a:gd name="T13" fmla="*/ 5 h 192"/>
                <a:gd name="T14" fmla="*/ 17 w 74"/>
                <a:gd name="T15" fmla="*/ 21 h 192"/>
                <a:gd name="T16" fmla="*/ 28 w 74"/>
                <a:gd name="T17" fmla="*/ 32 h 192"/>
                <a:gd name="T18" fmla="*/ 40 w 74"/>
                <a:gd name="T19" fmla="*/ 43 h 192"/>
                <a:gd name="T20" fmla="*/ 45 w 74"/>
                <a:gd name="T21" fmla="*/ 54 h 192"/>
                <a:gd name="T22" fmla="*/ 45 w 74"/>
                <a:gd name="T23" fmla="*/ 60 h 192"/>
                <a:gd name="T24" fmla="*/ 56 w 74"/>
                <a:gd name="T25" fmla="*/ 82 h 192"/>
                <a:gd name="T26" fmla="*/ 56 w 74"/>
                <a:gd name="T27" fmla="*/ 104 h 192"/>
                <a:gd name="T28" fmla="*/ 45 w 74"/>
                <a:gd name="T29" fmla="*/ 120 h 192"/>
                <a:gd name="T30" fmla="*/ 45 w 74"/>
                <a:gd name="T31" fmla="*/ 126 h 192"/>
                <a:gd name="T32" fmla="*/ 45 w 74"/>
                <a:gd name="T33" fmla="*/ 137 h 192"/>
                <a:gd name="T34" fmla="*/ 45 w 74"/>
                <a:gd name="T35" fmla="*/ 148 h 192"/>
                <a:gd name="T36" fmla="*/ 56 w 74"/>
                <a:gd name="T37" fmla="*/ 164 h 192"/>
                <a:gd name="T38" fmla="*/ 56 w 74"/>
                <a:gd name="T39" fmla="*/ 180 h 192"/>
                <a:gd name="T40" fmla="*/ 62 w 74"/>
                <a:gd name="T41" fmla="*/ 191 h 192"/>
                <a:gd name="T42" fmla="*/ 73 w 74"/>
                <a:gd name="T43" fmla="*/ 180 h 192"/>
                <a:gd name="T44" fmla="*/ 68 w 74"/>
                <a:gd name="T45" fmla="*/ 158 h 192"/>
                <a:gd name="T46" fmla="*/ 56 w 74"/>
                <a:gd name="T47" fmla="*/ 142 h 192"/>
                <a:gd name="T48" fmla="*/ 62 w 74"/>
                <a:gd name="T49" fmla="*/ 120 h 192"/>
                <a:gd name="T50" fmla="*/ 68 w 74"/>
                <a:gd name="T51" fmla="*/ 98 h 192"/>
                <a:gd name="T52" fmla="*/ 68 w 74"/>
                <a:gd name="T53" fmla="*/ 9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4" h="192">
                  <a:moveTo>
                    <a:pt x="68" y="98"/>
                  </a:moveTo>
                  <a:lnTo>
                    <a:pt x="68" y="87"/>
                  </a:lnTo>
                  <a:lnTo>
                    <a:pt x="68" y="76"/>
                  </a:lnTo>
                  <a:lnTo>
                    <a:pt x="45" y="38"/>
                  </a:lnTo>
                  <a:lnTo>
                    <a:pt x="17" y="5"/>
                  </a:lnTo>
                  <a:lnTo>
                    <a:pt x="6" y="0"/>
                  </a:lnTo>
                  <a:lnTo>
                    <a:pt x="0" y="5"/>
                  </a:lnTo>
                  <a:lnTo>
                    <a:pt x="17" y="21"/>
                  </a:lnTo>
                  <a:lnTo>
                    <a:pt x="28" y="32"/>
                  </a:lnTo>
                  <a:lnTo>
                    <a:pt x="40" y="43"/>
                  </a:lnTo>
                  <a:lnTo>
                    <a:pt x="45" y="54"/>
                  </a:lnTo>
                  <a:lnTo>
                    <a:pt x="45" y="60"/>
                  </a:lnTo>
                  <a:lnTo>
                    <a:pt x="56" y="82"/>
                  </a:lnTo>
                  <a:lnTo>
                    <a:pt x="56" y="104"/>
                  </a:lnTo>
                  <a:lnTo>
                    <a:pt x="45" y="120"/>
                  </a:lnTo>
                  <a:lnTo>
                    <a:pt x="45" y="126"/>
                  </a:lnTo>
                  <a:lnTo>
                    <a:pt x="45" y="137"/>
                  </a:lnTo>
                  <a:lnTo>
                    <a:pt x="45" y="148"/>
                  </a:lnTo>
                  <a:lnTo>
                    <a:pt x="56" y="164"/>
                  </a:lnTo>
                  <a:lnTo>
                    <a:pt x="56" y="180"/>
                  </a:lnTo>
                  <a:lnTo>
                    <a:pt x="62" y="191"/>
                  </a:lnTo>
                  <a:lnTo>
                    <a:pt x="73" y="180"/>
                  </a:lnTo>
                  <a:lnTo>
                    <a:pt x="68" y="158"/>
                  </a:lnTo>
                  <a:lnTo>
                    <a:pt x="56" y="142"/>
                  </a:lnTo>
                  <a:lnTo>
                    <a:pt x="62" y="120"/>
                  </a:lnTo>
                  <a:lnTo>
                    <a:pt x="68" y="98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490" y="970"/>
              <a:ext cx="52" cy="61"/>
            </a:xfrm>
            <a:custGeom>
              <a:avLst/>
              <a:gdLst>
                <a:gd name="T0" fmla="*/ 51 w 52"/>
                <a:gd name="T1" fmla="*/ 28 h 61"/>
                <a:gd name="T2" fmla="*/ 40 w 52"/>
                <a:gd name="T3" fmla="*/ 22 h 61"/>
                <a:gd name="T4" fmla="*/ 6 w 52"/>
                <a:gd name="T5" fmla="*/ 0 h 61"/>
                <a:gd name="T6" fmla="*/ 0 w 52"/>
                <a:gd name="T7" fmla="*/ 22 h 61"/>
                <a:gd name="T8" fmla="*/ 12 w 52"/>
                <a:gd name="T9" fmla="*/ 38 h 61"/>
                <a:gd name="T10" fmla="*/ 17 w 52"/>
                <a:gd name="T11" fmla="*/ 60 h 61"/>
                <a:gd name="T12" fmla="*/ 34 w 52"/>
                <a:gd name="T13" fmla="*/ 49 h 61"/>
                <a:gd name="T14" fmla="*/ 51 w 52"/>
                <a:gd name="T15" fmla="*/ 44 h 61"/>
                <a:gd name="T16" fmla="*/ 51 w 52"/>
                <a:gd name="T17" fmla="*/ 28 h 61"/>
                <a:gd name="T18" fmla="*/ 51 w 52"/>
                <a:gd name="T19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61">
                  <a:moveTo>
                    <a:pt x="51" y="28"/>
                  </a:moveTo>
                  <a:lnTo>
                    <a:pt x="40" y="22"/>
                  </a:lnTo>
                  <a:lnTo>
                    <a:pt x="6" y="0"/>
                  </a:lnTo>
                  <a:lnTo>
                    <a:pt x="0" y="22"/>
                  </a:lnTo>
                  <a:lnTo>
                    <a:pt x="12" y="38"/>
                  </a:lnTo>
                  <a:lnTo>
                    <a:pt x="17" y="60"/>
                  </a:lnTo>
                  <a:lnTo>
                    <a:pt x="34" y="49"/>
                  </a:lnTo>
                  <a:lnTo>
                    <a:pt x="51" y="44"/>
                  </a:lnTo>
                  <a:lnTo>
                    <a:pt x="51" y="28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45" name="Group 61"/>
            <p:cNvGrpSpPr>
              <a:grpSpLocks/>
            </p:cNvGrpSpPr>
            <p:nvPr/>
          </p:nvGrpSpPr>
          <p:grpSpPr bwMode="auto">
            <a:xfrm>
              <a:off x="389" y="855"/>
              <a:ext cx="153" cy="703"/>
              <a:chOff x="0" y="0"/>
              <a:chExt cx="153" cy="703"/>
            </a:xfrm>
          </p:grpSpPr>
          <p:sp>
            <p:nvSpPr>
              <p:cNvPr id="55" name="未知"/>
              <p:cNvSpPr>
                <a:spLocks/>
              </p:cNvSpPr>
              <p:nvPr/>
            </p:nvSpPr>
            <p:spPr bwMode="auto">
              <a:xfrm>
                <a:off x="17" y="493"/>
                <a:ext cx="136" cy="89"/>
              </a:xfrm>
              <a:custGeom>
                <a:avLst/>
                <a:gdLst>
                  <a:gd name="T0" fmla="*/ 135 w 136"/>
                  <a:gd name="T1" fmla="*/ 11 h 89"/>
                  <a:gd name="T2" fmla="*/ 135 w 136"/>
                  <a:gd name="T3" fmla="*/ 0 h 89"/>
                  <a:gd name="T4" fmla="*/ 96 w 136"/>
                  <a:gd name="T5" fmla="*/ 0 h 89"/>
                  <a:gd name="T6" fmla="*/ 0 w 136"/>
                  <a:gd name="T7" fmla="*/ 77 h 89"/>
                  <a:gd name="T8" fmla="*/ 5 w 136"/>
                  <a:gd name="T9" fmla="*/ 88 h 89"/>
                  <a:gd name="T10" fmla="*/ 73 w 136"/>
                  <a:gd name="T11" fmla="*/ 44 h 89"/>
                  <a:gd name="T12" fmla="*/ 135 w 136"/>
                  <a:gd name="T13" fmla="*/ 11 h 89"/>
                  <a:gd name="T14" fmla="*/ 135 w 136"/>
                  <a:gd name="T15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6" h="89">
                    <a:moveTo>
                      <a:pt x="135" y="11"/>
                    </a:moveTo>
                    <a:lnTo>
                      <a:pt x="135" y="0"/>
                    </a:lnTo>
                    <a:lnTo>
                      <a:pt x="96" y="0"/>
                    </a:lnTo>
                    <a:lnTo>
                      <a:pt x="0" y="77"/>
                    </a:lnTo>
                    <a:lnTo>
                      <a:pt x="5" y="88"/>
                    </a:lnTo>
                    <a:lnTo>
                      <a:pt x="73" y="44"/>
                    </a:lnTo>
                    <a:lnTo>
                      <a:pt x="135" y="1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未知"/>
              <p:cNvSpPr>
                <a:spLocks/>
              </p:cNvSpPr>
              <p:nvPr/>
            </p:nvSpPr>
            <p:spPr bwMode="auto">
              <a:xfrm>
                <a:off x="22" y="504"/>
                <a:ext cx="131" cy="100"/>
              </a:xfrm>
              <a:custGeom>
                <a:avLst/>
                <a:gdLst>
                  <a:gd name="T0" fmla="*/ 130 w 131"/>
                  <a:gd name="T1" fmla="*/ 0 h 100"/>
                  <a:gd name="T2" fmla="*/ 68 w 131"/>
                  <a:gd name="T3" fmla="*/ 33 h 100"/>
                  <a:gd name="T4" fmla="*/ 0 w 131"/>
                  <a:gd name="T5" fmla="*/ 77 h 100"/>
                  <a:gd name="T6" fmla="*/ 17 w 131"/>
                  <a:gd name="T7" fmla="*/ 99 h 100"/>
                  <a:gd name="T8" fmla="*/ 130 w 131"/>
                  <a:gd name="T9" fmla="*/ 17 h 100"/>
                  <a:gd name="T10" fmla="*/ 130 w 131"/>
                  <a:gd name="T11" fmla="*/ 0 h 100"/>
                  <a:gd name="T12" fmla="*/ 130 w 131"/>
                  <a:gd name="T1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100">
                    <a:moveTo>
                      <a:pt x="130" y="0"/>
                    </a:moveTo>
                    <a:lnTo>
                      <a:pt x="68" y="33"/>
                    </a:lnTo>
                    <a:lnTo>
                      <a:pt x="0" y="77"/>
                    </a:lnTo>
                    <a:lnTo>
                      <a:pt x="17" y="99"/>
                    </a:lnTo>
                    <a:lnTo>
                      <a:pt x="130" y="17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未知"/>
              <p:cNvSpPr>
                <a:spLocks/>
              </p:cNvSpPr>
              <p:nvPr/>
            </p:nvSpPr>
            <p:spPr bwMode="auto">
              <a:xfrm>
                <a:off x="39" y="521"/>
                <a:ext cx="114" cy="110"/>
              </a:xfrm>
              <a:custGeom>
                <a:avLst/>
                <a:gdLst>
                  <a:gd name="T0" fmla="*/ 113 w 114"/>
                  <a:gd name="T1" fmla="*/ 27 h 110"/>
                  <a:gd name="T2" fmla="*/ 113 w 114"/>
                  <a:gd name="T3" fmla="*/ 0 h 110"/>
                  <a:gd name="T4" fmla="*/ 0 w 114"/>
                  <a:gd name="T5" fmla="*/ 82 h 110"/>
                  <a:gd name="T6" fmla="*/ 6 w 114"/>
                  <a:gd name="T7" fmla="*/ 109 h 110"/>
                  <a:gd name="T8" fmla="*/ 113 w 114"/>
                  <a:gd name="T9" fmla="*/ 27 h 110"/>
                  <a:gd name="T10" fmla="*/ 113 w 114"/>
                  <a:gd name="T11" fmla="*/ 27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110">
                    <a:moveTo>
                      <a:pt x="113" y="27"/>
                    </a:moveTo>
                    <a:lnTo>
                      <a:pt x="113" y="0"/>
                    </a:lnTo>
                    <a:lnTo>
                      <a:pt x="0" y="82"/>
                    </a:lnTo>
                    <a:lnTo>
                      <a:pt x="6" y="109"/>
                    </a:lnTo>
                    <a:lnTo>
                      <a:pt x="113" y="27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未知"/>
              <p:cNvSpPr>
                <a:spLocks/>
              </p:cNvSpPr>
              <p:nvPr/>
            </p:nvSpPr>
            <p:spPr bwMode="auto">
              <a:xfrm>
                <a:off x="6" y="488"/>
                <a:ext cx="108" cy="83"/>
              </a:xfrm>
              <a:custGeom>
                <a:avLst/>
                <a:gdLst>
                  <a:gd name="T0" fmla="*/ 84 w 108"/>
                  <a:gd name="T1" fmla="*/ 0 h 83"/>
                  <a:gd name="T2" fmla="*/ 45 w 108"/>
                  <a:gd name="T3" fmla="*/ 38 h 83"/>
                  <a:gd name="T4" fmla="*/ 0 w 108"/>
                  <a:gd name="T5" fmla="*/ 66 h 83"/>
                  <a:gd name="T6" fmla="*/ 11 w 108"/>
                  <a:gd name="T7" fmla="*/ 82 h 83"/>
                  <a:gd name="T8" fmla="*/ 107 w 108"/>
                  <a:gd name="T9" fmla="*/ 5 h 83"/>
                  <a:gd name="T10" fmla="*/ 84 w 108"/>
                  <a:gd name="T11" fmla="*/ 0 h 83"/>
                  <a:gd name="T12" fmla="*/ 84 w 108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83">
                    <a:moveTo>
                      <a:pt x="84" y="0"/>
                    </a:moveTo>
                    <a:lnTo>
                      <a:pt x="45" y="38"/>
                    </a:lnTo>
                    <a:lnTo>
                      <a:pt x="0" y="66"/>
                    </a:lnTo>
                    <a:lnTo>
                      <a:pt x="11" y="82"/>
                    </a:lnTo>
                    <a:lnTo>
                      <a:pt x="107" y="5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未知"/>
              <p:cNvSpPr>
                <a:spLocks/>
              </p:cNvSpPr>
              <p:nvPr/>
            </p:nvSpPr>
            <p:spPr bwMode="auto">
              <a:xfrm>
                <a:off x="45" y="548"/>
                <a:ext cx="108" cy="100"/>
              </a:xfrm>
              <a:custGeom>
                <a:avLst/>
                <a:gdLst>
                  <a:gd name="T0" fmla="*/ 107 w 108"/>
                  <a:gd name="T1" fmla="*/ 0 h 100"/>
                  <a:gd name="T2" fmla="*/ 0 w 108"/>
                  <a:gd name="T3" fmla="*/ 82 h 100"/>
                  <a:gd name="T4" fmla="*/ 11 w 108"/>
                  <a:gd name="T5" fmla="*/ 99 h 100"/>
                  <a:gd name="T6" fmla="*/ 102 w 108"/>
                  <a:gd name="T7" fmla="*/ 22 h 100"/>
                  <a:gd name="T8" fmla="*/ 107 w 108"/>
                  <a:gd name="T9" fmla="*/ 0 h 100"/>
                  <a:gd name="T10" fmla="*/ 107 w 108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100">
                    <a:moveTo>
                      <a:pt x="107" y="0"/>
                    </a:moveTo>
                    <a:lnTo>
                      <a:pt x="0" y="82"/>
                    </a:lnTo>
                    <a:lnTo>
                      <a:pt x="11" y="99"/>
                    </a:lnTo>
                    <a:lnTo>
                      <a:pt x="102" y="22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0" name="未知"/>
              <p:cNvSpPr>
                <a:spLocks/>
              </p:cNvSpPr>
              <p:nvPr/>
            </p:nvSpPr>
            <p:spPr bwMode="auto">
              <a:xfrm>
                <a:off x="56" y="570"/>
                <a:ext cx="92" cy="100"/>
              </a:xfrm>
              <a:custGeom>
                <a:avLst/>
                <a:gdLst>
                  <a:gd name="T0" fmla="*/ 40 w 92"/>
                  <a:gd name="T1" fmla="*/ 71 h 100"/>
                  <a:gd name="T2" fmla="*/ 91 w 92"/>
                  <a:gd name="T3" fmla="*/ 11 h 100"/>
                  <a:gd name="T4" fmla="*/ 91 w 92"/>
                  <a:gd name="T5" fmla="*/ 0 h 100"/>
                  <a:gd name="T6" fmla="*/ 0 w 92"/>
                  <a:gd name="T7" fmla="*/ 77 h 100"/>
                  <a:gd name="T8" fmla="*/ 0 w 92"/>
                  <a:gd name="T9" fmla="*/ 99 h 100"/>
                  <a:gd name="T10" fmla="*/ 40 w 92"/>
                  <a:gd name="T11" fmla="*/ 71 h 100"/>
                  <a:gd name="T12" fmla="*/ 40 w 92"/>
                  <a:gd name="T13" fmla="*/ 71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100">
                    <a:moveTo>
                      <a:pt x="40" y="71"/>
                    </a:moveTo>
                    <a:lnTo>
                      <a:pt x="91" y="11"/>
                    </a:lnTo>
                    <a:lnTo>
                      <a:pt x="91" y="0"/>
                    </a:lnTo>
                    <a:lnTo>
                      <a:pt x="0" y="77"/>
                    </a:lnTo>
                    <a:lnTo>
                      <a:pt x="0" y="99"/>
                    </a:lnTo>
                    <a:lnTo>
                      <a:pt x="40" y="7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1" name="未知"/>
              <p:cNvSpPr>
                <a:spLocks/>
              </p:cNvSpPr>
              <p:nvPr/>
            </p:nvSpPr>
            <p:spPr bwMode="auto">
              <a:xfrm>
                <a:off x="0" y="488"/>
                <a:ext cx="91" cy="67"/>
              </a:xfrm>
              <a:custGeom>
                <a:avLst/>
                <a:gdLst>
                  <a:gd name="T0" fmla="*/ 90 w 91"/>
                  <a:gd name="T1" fmla="*/ 0 h 67"/>
                  <a:gd name="T2" fmla="*/ 79 w 91"/>
                  <a:gd name="T3" fmla="*/ 0 h 67"/>
                  <a:gd name="T4" fmla="*/ 39 w 91"/>
                  <a:gd name="T5" fmla="*/ 33 h 67"/>
                  <a:gd name="T6" fmla="*/ 0 w 91"/>
                  <a:gd name="T7" fmla="*/ 60 h 67"/>
                  <a:gd name="T8" fmla="*/ 6 w 91"/>
                  <a:gd name="T9" fmla="*/ 66 h 67"/>
                  <a:gd name="T10" fmla="*/ 51 w 91"/>
                  <a:gd name="T11" fmla="*/ 38 h 67"/>
                  <a:gd name="T12" fmla="*/ 90 w 91"/>
                  <a:gd name="T13" fmla="*/ 0 h 67"/>
                  <a:gd name="T14" fmla="*/ 90 w 91"/>
                  <a:gd name="T1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67">
                    <a:moveTo>
                      <a:pt x="90" y="0"/>
                    </a:moveTo>
                    <a:lnTo>
                      <a:pt x="79" y="0"/>
                    </a:lnTo>
                    <a:lnTo>
                      <a:pt x="39" y="33"/>
                    </a:lnTo>
                    <a:lnTo>
                      <a:pt x="0" y="60"/>
                    </a:lnTo>
                    <a:lnTo>
                      <a:pt x="6" y="66"/>
                    </a:lnTo>
                    <a:lnTo>
                      <a:pt x="51" y="38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2" name="未知"/>
              <p:cNvSpPr>
                <a:spLocks/>
              </p:cNvSpPr>
              <p:nvPr/>
            </p:nvSpPr>
            <p:spPr bwMode="auto">
              <a:xfrm>
                <a:off x="22" y="252"/>
                <a:ext cx="52" cy="83"/>
              </a:xfrm>
              <a:custGeom>
                <a:avLst/>
                <a:gdLst>
                  <a:gd name="T0" fmla="*/ 40 w 52"/>
                  <a:gd name="T1" fmla="*/ 55 h 83"/>
                  <a:gd name="T2" fmla="*/ 51 w 52"/>
                  <a:gd name="T3" fmla="*/ 0 h 83"/>
                  <a:gd name="T4" fmla="*/ 12 w 52"/>
                  <a:gd name="T5" fmla="*/ 28 h 83"/>
                  <a:gd name="T6" fmla="*/ 0 w 52"/>
                  <a:gd name="T7" fmla="*/ 82 h 83"/>
                  <a:gd name="T8" fmla="*/ 40 w 52"/>
                  <a:gd name="T9" fmla="*/ 55 h 83"/>
                  <a:gd name="T10" fmla="*/ 40 w 52"/>
                  <a:gd name="T11" fmla="*/ 5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83">
                    <a:moveTo>
                      <a:pt x="40" y="55"/>
                    </a:moveTo>
                    <a:lnTo>
                      <a:pt x="51" y="0"/>
                    </a:lnTo>
                    <a:lnTo>
                      <a:pt x="12" y="28"/>
                    </a:lnTo>
                    <a:lnTo>
                      <a:pt x="0" y="82"/>
                    </a:lnTo>
                    <a:lnTo>
                      <a:pt x="40" y="55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3" name="未知"/>
              <p:cNvSpPr>
                <a:spLocks/>
              </p:cNvSpPr>
              <p:nvPr/>
            </p:nvSpPr>
            <p:spPr bwMode="auto">
              <a:xfrm>
                <a:off x="22" y="49"/>
                <a:ext cx="75" cy="67"/>
              </a:xfrm>
              <a:custGeom>
                <a:avLst/>
                <a:gdLst>
                  <a:gd name="T0" fmla="*/ 68 w 75"/>
                  <a:gd name="T1" fmla="*/ 0 h 67"/>
                  <a:gd name="T2" fmla="*/ 0 w 75"/>
                  <a:gd name="T3" fmla="*/ 50 h 67"/>
                  <a:gd name="T4" fmla="*/ 17 w 75"/>
                  <a:gd name="T5" fmla="*/ 66 h 67"/>
                  <a:gd name="T6" fmla="*/ 74 w 75"/>
                  <a:gd name="T7" fmla="*/ 22 h 67"/>
                  <a:gd name="T8" fmla="*/ 74 w 75"/>
                  <a:gd name="T9" fmla="*/ 11 h 67"/>
                  <a:gd name="T10" fmla="*/ 68 w 75"/>
                  <a:gd name="T11" fmla="*/ 6 h 67"/>
                  <a:gd name="T12" fmla="*/ 68 w 75"/>
                  <a:gd name="T13" fmla="*/ 0 h 67"/>
                  <a:gd name="T14" fmla="*/ 68 w 75"/>
                  <a:gd name="T15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5" h="67">
                    <a:moveTo>
                      <a:pt x="68" y="0"/>
                    </a:moveTo>
                    <a:lnTo>
                      <a:pt x="0" y="50"/>
                    </a:lnTo>
                    <a:lnTo>
                      <a:pt x="17" y="66"/>
                    </a:lnTo>
                    <a:lnTo>
                      <a:pt x="74" y="22"/>
                    </a:lnTo>
                    <a:lnTo>
                      <a:pt x="74" y="11"/>
                    </a:lnTo>
                    <a:lnTo>
                      <a:pt x="68" y="6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4" name="未知"/>
              <p:cNvSpPr>
                <a:spLocks/>
              </p:cNvSpPr>
              <p:nvPr/>
            </p:nvSpPr>
            <p:spPr bwMode="auto">
              <a:xfrm>
                <a:off x="34" y="181"/>
                <a:ext cx="74" cy="72"/>
              </a:xfrm>
              <a:custGeom>
                <a:avLst/>
                <a:gdLst>
                  <a:gd name="T0" fmla="*/ 73 w 74"/>
                  <a:gd name="T1" fmla="*/ 0 h 72"/>
                  <a:gd name="T2" fmla="*/ 5 w 74"/>
                  <a:gd name="T3" fmla="*/ 49 h 72"/>
                  <a:gd name="T4" fmla="*/ 0 w 74"/>
                  <a:gd name="T5" fmla="*/ 71 h 72"/>
                  <a:gd name="T6" fmla="*/ 56 w 74"/>
                  <a:gd name="T7" fmla="*/ 33 h 72"/>
                  <a:gd name="T8" fmla="*/ 62 w 74"/>
                  <a:gd name="T9" fmla="*/ 22 h 72"/>
                  <a:gd name="T10" fmla="*/ 73 w 74"/>
                  <a:gd name="T11" fmla="*/ 5 h 72"/>
                  <a:gd name="T12" fmla="*/ 73 w 74"/>
                  <a:gd name="T13" fmla="*/ 0 h 72"/>
                  <a:gd name="T14" fmla="*/ 73 w 74"/>
                  <a:gd name="T1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72">
                    <a:moveTo>
                      <a:pt x="73" y="0"/>
                    </a:moveTo>
                    <a:lnTo>
                      <a:pt x="5" y="49"/>
                    </a:lnTo>
                    <a:lnTo>
                      <a:pt x="0" y="71"/>
                    </a:lnTo>
                    <a:lnTo>
                      <a:pt x="56" y="33"/>
                    </a:lnTo>
                    <a:lnTo>
                      <a:pt x="62" y="22"/>
                    </a:lnTo>
                    <a:lnTo>
                      <a:pt x="73" y="5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未知"/>
              <p:cNvSpPr>
                <a:spLocks/>
              </p:cNvSpPr>
              <p:nvPr/>
            </p:nvSpPr>
            <p:spPr bwMode="auto">
              <a:xfrm>
                <a:off x="17" y="38"/>
                <a:ext cx="74" cy="62"/>
              </a:xfrm>
              <a:custGeom>
                <a:avLst/>
                <a:gdLst>
                  <a:gd name="T0" fmla="*/ 68 w 74"/>
                  <a:gd name="T1" fmla="*/ 0 h 62"/>
                  <a:gd name="T2" fmla="*/ 0 w 74"/>
                  <a:gd name="T3" fmla="*/ 44 h 62"/>
                  <a:gd name="T4" fmla="*/ 5 w 74"/>
                  <a:gd name="T5" fmla="*/ 61 h 62"/>
                  <a:gd name="T6" fmla="*/ 73 w 74"/>
                  <a:gd name="T7" fmla="*/ 11 h 62"/>
                  <a:gd name="T8" fmla="*/ 68 w 74"/>
                  <a:gd name="T9" fmla="*/ 0 h 62"/>
                  <a:gd name="T10" fmla="*/ 68 w 74"/>
                  <a:gd name="T11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2">
                    <a:moveTo>
                      <a:pt x="68" y="0"/>
                    </a:moveTo>
                    <a:lnTo>
                      <a:pt x="0" y="44"/>
                    </a:lnTo>
                    <a:lnTo>
                      <a:pt x="5" y="61"/>
                    </a:lnTo>
                    <a:lnTo>
                      <a:pt x="73" y="11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6" name="未知"/>
              <p:cNvSpPr>
                <a:spLocks/>
              </p:cNvSpPr>
              <p:nvPr/>
            </p:nvSpPr>
            <p:spPr bwMode="auto">
              <a:xfrm>
                <a:off x="45" y="93"/>
                <a:ext cx="57" cy="67"/>
              </a:xfrm>
              <a:custGeom>
                <a:avLst/>
                <a:gdLst>
                  <a:gd name="T0" fmla="*/ 56 w 57"/>
                  <a:gd name="T1" fmla="*/ 0 h 67"/>
                  <a:gd name="T2" fmla="*/ 6 w 57"/>
                  <a:gd name="T3" fmla="*/ 33 h 67"/>
                  <a:gd name="T4" fmla="*/ 6 w 57"/>
                  <a:gd name="T5" fmla="*/ 39 h 67"/>
                  <a:gd name="T6" fmla="*/ 0 w 57"/>
                  <a:gd name="T7" fmla="*/ 60 h 67"/>
                  <a:gd name="T8" fmla="*/ 0 w 57"/>
                  <a:gd name="T9" fmla="*/ 66 h 67"/>
                  <a:gd name="T10" fmla="*/ 45 w 57"/>
                  <a:gd name="T11" fmla="*/ 39 h 67"/>
                  <a:gd name="T12" fmla="*/ 45 w 57"/>
                  <a:gd name="T13" fmla="*/ 22 h 67"/>
                  <a:gd name="T14" fmla="*/ 56 w 57"/>
                  <a:gd name="T15" fmla="*/ 11 h 67"/>
                  <a:gd name="T16" fmla="*/ 56 w 57"/>
                  <a:gd name="T17" fmla="*/ 0 h 67"/>
                  <a:gd name="T18" fmla="*/ 56 w 57"/>
                  <a:gd name="T1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7" h="67">
                    <a:moveTo>
                      <a:pt x="56" y="0"/>
                    </a:moveTo>
                    <a:lnTo>
                      <a:pt x="6" y="33"/>
                    </a:lnTo>
                    <a:lnTo>
                      <a:pt x="6" y="39"/>
                    </a:lnTo>
                    <a:lnTo>
                      <a:pt x="0" y="60"/>
                    </a:lnTo>
                    <a:lnTo>
                      <a:pt x="0" y="66"/>
                    </a:lnTo>
                    <a:lnTo>
                      <a:pt x="45" y="39"/>
                    </a:lnTo>
                    <a:lnTo>
                      <a:pt x="45" y="22"/>
                    </a:lnTo>
                    <a:lnTo>
                      <a:pt x="56" y="1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7" name="未知"/>
              <p:cNvSpPr>
                <a:spLocks/>
              </p:cNvSpPr>
              <p:nvPr/>
            </p:nvSpPr>
            <p:spPr bwMode="auto">
              <a:xfrm>
                <a:off x="39" y="159"/>
                <a:ext cx="69" cy="72"/>
              </a:xfrm>
              <a:custGeom>
                <a:avLst/>
                <a:gdLst>
                  <a:gd name="T0" fmla="*/ 62 w 69"/>
                  <a:gd name="T1" fmla="*/ 0 h 72"/>
                  <a:gd name="T2" fmla="*/ 6 w 69"/>
                  <a:gd name="T3" fmla="*/ 44 h 72"/>
                  <a:gd name="T4" fmla="*/ 0 w 69"/>
                  <a:gd name="T5" fmla="*/ 71 h 72"/>
                  <a:gd name="T6" fmla="*/ 68 w 69"/>
                  <a:gd name="T7" fmla="*/ 22 h 72"/>
                  <a:gd name="T8" fmla="*/ 62 w 69"/>
                  <a:gd name="T9" fmla="*/ 0 h 72"/>
                  <a:gd name="T10" fmla="*/ 62 w 69"/>
                  <a:gd name="T1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72">
                    <a:moveTo>
                      <a:pt x="62" y="0"/>
                    </a:moveTo>
                    <a:lnTo>
                      <a:pt x="6" y="44"/>
                    </a:lnTo>
                    <a:lnTo>
                      <a:pt x="0" y="71"/>
                    </a:lnTo>
                    <a:lnTo>
                      <a:pt x="68" y="22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未知"/>
              <p:cNvSpPr>
                <a:spLocks/>
              </p:cNvSpPr>
              <p:nvPr/>
            </p:nvSpPr>
            <p:spPr bwMode="auto">
              <a:xfrm>
                <a:off x="34" y="214"/>
                <a:ext cx="57" cy="67"/>
              </a:xfrm>
              <a:custGeom>
                <a:avLst/>
                <a:gdLst>
                  <a:gd name="T0" fmla="*/ 56 w 57"/>
                  <a:gd name="T1" fmla="*/ 0 h 67"/>
                  <a:gd name="T2" fmla="*/ 0 w 57"/>
                  <a:gd name="T3" fmla="*/ 38 h 67"/>
                  <a:gd name="T4" fmla="*/ 0 w 57"/>
                  <a:gd name="T5" fmla="*/ 66 h 67"/>
                  <a:gd name="T6" fmla="*/ 39 w 57"/>
                  <a:gd name="T7" fmla="*/ 38 h 67"/>
                  <a:gd name="T8" fmla="*/ 56 w 57"/>
                  <a:gd name="T9" fmla="*/ 0 h 67"/>
                  <a:gd name="T10" fmla="*/ 56 w 5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67">
                    <a:moveTo>
                      <a:pt x="56" y="0"/>
                    </a:moveTo>
                    <a:lnTo>
                      <a:pt x="0" y="38"/>
                    </a:lnTo>
                    <a:lnTo>
                      <a:pt x="0" y="66"/>
                    </a:lnTo>
                    <a:lnTo>
                      <a:pt x="39" y="38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9" name="未知"/>
              <p:cNvSpPr>
                <a:spLocks/>
              </p:cNvSpPr>
              <p:nvPr/>
            </p:nvSpPr>
            <p:spPr bwMode="auto">
              <a:xfrm>
                <a:off x="17" y="27"/>
                <a:ext cx="69" cy="56"/>
              </a:xfrm>
              <a:custGeom>
                <a:avLst/>
                <a:gdLst>
                  <a:gd name="T0" fmla="*/ 68 w 69"/>
                  <a:gd name="T1" fmla="*/ 11 h 56"/>
                  <a:gd name="T2" fmla="*/ 56 w 69"/>
                  <a:gd name="T3" fmla="*/ 0 h 56"/>
                  <a:gd name="T4" fmla="*/ 5 w 69"/>
                  <a:gd name="T5" fmla="*/ 28 h 56"/>
                  <a:gd name="T6" fmla="*/ 0 w 69"/>
                  <a:gd name="T7" fmla="*/ 50 h 56"/>
                  <a:gd name="T8" fmla="*/ 0 w 69"/>
                  <a:gd name="T9" fmla="*/ 55 h 56"/>
                  <a:gd name="T10" fmla="*/ 68 w 69"/>
                  <a:gd name="T11" fmla="*/ 11 h 56"/>
                  <a:gd name="T12" fmla="*/ 68 w 69"/>
                  <a:gd name="T13" fmla="*/ 1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56">
                    <a:moveTo>
                      <a:pt x="68" y="11"/>
                    </a:moveTo>
                    <a:lnTo>
                      <a:pt x="56" y="0"/>
                    </a:lnTo>
                    <a:lnTo>
                      <a:pt x="5" y="28"/>
                    </a:lnTo>
                    <a:lnTo>
                      <a:pt x="0" y="50"/>
                    </a:lnTo>
                    <a:lnTo>
                      <a:pt x="0" y="55"/>
                    </a:lnTo>
                    <a:lnTo>
                      <a:pt x="68" y="1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0" name="未知"/>
              <p:cNvSpPr>
                <a:spLocks/>
              </p:cNvSpPr>
              <p:nvPr/>
            </p:nvSpPr>
            <p:spPr bwMode="auto">
              <a:xfrm>
                <a:off x="39" y="71"/>
                <a:ext cx="63" cy="56"/>
              </a:xfrm>
              <a:custGeom>
                <a:avLst/>
                <a:gdLst>
                  <a:gd name="T0" fmla="*/ 57 w 63"/>
                  <a:gd name="T1" fmla="*/ 0 h 56"/>
                  <a:gd name="T2" fmla="*/ 0 w 63"/>
                  <a:gd name="T3" fmla="*/ 44 h 56"/>
                  <a:gd name="T4" fmla="*/ 12 w 63"/>
                  <a:gd name="T5" fmla="*/ 55 h 56"/>
                  <a:gd name="T6" fmla="*/ 62 w 63"/>
                  <a:gd name="T7" fmla="*/ 22 h 56"/>
                  <a:gd name="T8" fmla="*/ 57 w 63"/>
                  <a:gd name="T9" fmla="*/ 0 h 56"/>
                  <a:gd name="T10" fmla="*/ 57 w 63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56">
                    <a:moveTo>
                      <a:pt x="57" y="0"/>
                    </a:moveTo>
                    <a:lnTo>
                      <a:pt x="0" y="44"/>
                    </a:lnTo>
                    <a:lnTo>
                      <a:pt x="12" y="55"/>
                    </a:lnTo>
                    <a:lnTo>
                      <a:pt x="62" y="22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1" name="未知"/>
              <p:cNvSpPr>
                <a:spLocks/>
              </p:cNvSpPr>
              <p:nvPr/>
            </p:nvSpPr>
            <p:spPr bwMode="auto">
              <a:xfrm>
                <a:off x="45" y="143"/>
                <a:ext cx="57" cy="61"/>
              </a:xfrm>
              <a:custGeom>
                <a:avLst/>
                <a:gdLst>
                  <a:gd name="T0" fmla="*/ 56 w 57"/>
                  <a:gd name="T1" fmla="*/ 16 h 61"/>
                  <a:gd name="T2" fmla="*/ 45 w 57"/>
                  <a:gd name="T3" fmla="*/ 0 h 61"/>
                  <a:gd name="T4" fmla="*/ 0 w 57"/>
                  <a:gd name="T5" fmla="*/ 38 h 61"/>
                  <a:gd name="T6" fmla="*/ 0 w 57"/>
                  <a:gd name="T7" fmla="*/ 60 h 61"/>
                  <a:gd name="T8" fmla="*/ 56 w 57"/>
                  <a:gd name="T9" fmla="*/ 16 h 61"/>
                  <a:gd name="T10" fmla="*/ 56 w 57"/>
                  <a:gd name="T11" fmla="*/ 1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61">
                    <a:moveTo>
                      <a:pt x="56" y="16"/>
                    </a:moveTo>
                    <a:lnTo>
                      <a:pt x="45" y="0"/>
                    </a:lnTo>
                    <a:lnTo>
                      <a:pt x="0" y="38"/>
                    </a:lnTo>
                    <a:lnTo>
                      <a:pt x="0" y="60"/>
                    </a:lnTo>
                    <a:lnTo>
                      <a:pt x="56" y="16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2" name="未知"/>
              <p:cNvSpPr>
                <a:spLocks/>
              </p:cNvSpPr>
              <p:nvPr/>
            </p:nvSpPr>
            <p:spPr bwMode="auto">
              <a:xfrm>
                <a:off x="6" y="334"/>
                <a:ext cx="51" cy="67"/>
              </a:xfrm>
              <a:custGeom>
                <a:avLst/>
                <a:gdLst>
                  <a:gd name="T0" fmla="*/ 50 w 51"/>
                  <a:gd name="T1" fmla="*/ 0 h 67"/>
                  <a:gd name="T2" fmla="*/ 11 w 51"/>
                  <a:gd name="T3" fmla="*/ 28 h 67"/>
                  <a:gd name="T4" fmla="*/ 0 w 51"/>
                  <a:gd name="T5" fmla="*/ 66 h 67"/>
                  <a:gd name="T6" fmla="*/ 45 w 51"/>
                  <a:gd name="T7" fmla="*/ 33 h 67"/>
                  <a:gd name="T8" fmla="*/ 50 w 51"/>
                  <a:gd name="T9" fmla="*/ 0 h 67"/>
                  <a:gd name="T10" fmla="*/ 50 w 51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67">
                    <a:moveTo>
                      <a:pt x="50" y="0"/>
                    </a:moveTo>
                    <a:lnTo>
                      <a:pt x="11" y="28"/>
                    </a:lnTo>
                    <a:lnTo>
                      <a:pt x="0" y="66"/>
                    </a:lnTo>
                    <a:lnTo>
                      <a:pt x="45" y="33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3" name="未知"/>
              <p:cNvSpPr>
                <a:spLocks/>
              </p:cNvSpPr>
              <p:nvPr/>
            </p:nvSpPr>
            <p:spPr bwMode="auto">
              <a:xfrm>
                <a:off x="6" y="367"/>
                <a:ext cx="46" cy="62"/>
              </a:xfrm>
              <a:custGeom>
                <a:avLst/>
                <a:gdLst>
                  <a:gd name="T0" fmla="*/ 0 w 46"/>
                  <a:gd name="T1" fmla="*/ 61 h 62"/>
                  <a:gd name="T2" fmla="*/ 39 w 46"/>
                  <a:gd name="T3" fmla="*/ 33 h 62"/>
                  <a:gd name="T4" fmla="*/ 45 w 46"/>
                  <a:gd name="T5" fmla="*/ 0 h 62"/>
                  <a:gd name="T6" fmla="*/ 0 w 46"/>
                  <a:gd name="T7" fmla="*/ 33 h 62"/>
                  <a:gd name="T8" fmla="*/ 0 w 46"/>
                  <a:gd name="T9" fmla="*/ 55 h 62"/>
                  <a:gd name="T10" fmla="*/ 0 w 46"/>
                  <a:gd name="T11" fmla="*/ 61 h 62"/>
                  <a:gd name="T12" fmla="*/ 0 w 46"/>
                  <a:gd name="T13" fmla="*/ 6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2">
                    <a:moveTo>
                      <a:pt x="0" y="61"/>
                    </a:moveTo>
                    <a:lnTo>
                      <a:pt x="39" y="33"/>
                    </a:lnTo>
                    <a:lnTo>
                      <a:pt x="45" y="0"/>
                    </a:lnTo>
                    <a:lnTo>
                      <a:pt x="0" y="33"/>
                    </a:lnTo>
                    <a:lnTo>
                      <a:pt x="0" y="55"/>
                    </a:lnTo>
                    <a:lnTo>
                      <a:pt x="0" y="61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4" name="未知"/>
              <p:cNvSpPr>
                <a:spLocks/>
              </p:cNvSpPr>
              <p:nvPr/>
            </p:nvSpPr>
            <p:spPr bwMode="auto">
              <a:xfrm>
                <a:off x="17" y="307"/>
                <a:ext cx="46" cy="56"/>
              </a:xfrm>
              <a:custGeom>
                <a:avLst/>
                <a:gdLst>
                  <a:gd name="T0" fmla="*/ 45 w 46"/>
                  <a:gd name="T1" fmla="*/ 0 h 56"/>
                  <a:gd name="T2" fmla="*/ 5 w 46"/>
                  <a:gd name="T3" fmla="*/ 27 h 56"/>
                  <a:gd name="T4" fmla="*/ 0 w 46"/>
                  <a:gd name="T5" fmla="*/ 55 h 56"/>
                  <a:gd name="T6" fmla="*/ 39 w 46"/>
                  <a:gd name="T7" fmla="*/ 27 h 56"/>
                  <a:gd name="T8" fmla="*/ 45 w 46"/>
                  <a:gd name="T9" fmla="*/ 0 h 56"/>
                  <a:gd name="T10" fmla="*/ 45 w 4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56">
                    <a:moveTo>
                      <a:pt x="45" y="0"/>
                    </a:moveTo>
                    <a:lnTo>
                      <a:pt x="5" y="27"/>
                    </a:lnTo>
                    <a:lnTo>
                      <a:pt x="0" y="55"/>
                    </a:lnTo>
                    <a:lnTo>
                      <a:pt x="39" y="27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5" name="未知"/>
              <p:cNvSpPr>
                <a:spLocks/>
              </p:cNvSpPr>
              <p:nvPr/>
            </p:nvSpPr>
            <p:spPr bwMode="auto">
              <a:xfrm>
                <a:off x="45" y="132"/>
                <a:ext cx="46" cy="50"/>
              </a:xfrm>
              <a:custGeom>
                <a:avLst/>
                <a:gdLst>
                  <a:gd name="T0" fmla="*/ 45 w 46"/>
                  <a:gd name="T1" fmla="*/ 0 h 50"/>
                  <a:gd name="T2" fmla="*/ 0 w 46"/>
                  <a:gd name="T3" fmla="*/ 27 h 50"/>
                  <a:gd name="T4" fmla="*/ 0 w 46"/>
                  <a:gd name="T5" fmla="*/ 49 h 50"/>
                  <a:gd name="T6" fmla="*/ 45 w 46"/>
                  <a:gd name="T7" fmla="*/ 11 h 50"/>
                  <a:gd name="T8" fmla="*/ 45 w 46"/>
                  <a:gd name="T9" fmla="*/ 0 h 50"/>
                  <a:gd name="T10" fmla="*/ 45 w 46"/>
                  <a:gd name="T1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50">
                    <a:moveTo>
                      <a:pt x="45" y="0"/>
                    </a:moveTo>
                    <a:lnTo>
                      <a:pt x="0" y="27"/>
                    </a:lnTo>
                    <a:lnTo>
                      <a:pt x="0" y="49"/>
                    </a:lnTo>
                    <a:lnTo>
                      <a:pt x="45" y="1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未知"/>
              <p:cNvSpPr>
                <a:spLocks/>
              </p:cNvSpPr>
              <p:nvPr/>
            </p:nvSpPr>
            <p:spPr bwMode="auto">
              <a:xfrm>
                <a:off x="56" y="641"/>
                <a:ext cx="41" cy="45"/>
              </a:xfrm>
              <a:custGeom>
                <a:avLst/>
                <a:gdLst>
                  <a:gd name="T0" fmla="*/ 40 w 41"/>
                  <a:gd name="T1" fmla="*/ 0 h 45"/>
                  <a:gd name="T2" fmla="*/ 0 w 41"/>
                  <a:gd name="T3" fmla="*/ 28 h 45"/>
                  <a:gd name="T4" fmla="*/ 6 w 41"/>
                  <a:gd name="T5" fmla="*/ 44 h 45"/>
                  <a:gd name="T6" fmla="*/ 34 w 41"/>
                  <a:gd name="T7" fmla="*/ 22 h 45"/>
                  <a:gd name="T8" fmla="*/ 40 w 41"/>
                  <a:gd name="T9" fmla="*/ 0 h 45"/>
                  <a:gd name="T10" fmla="*/ 40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40" y="0"/>
                    </a:moveTo>
                    <a:lnTo>
                      <a:pt x="0" y="28"/>
                    </a:lnTo>
                    <a:lnTo>
                      <a:pt x="6" y="44"/>
                    </a:lnTo>
                    <a:lnTo>
                      <a:pt x="34" y="22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7" name="未知"/>
              <p:cNvSpPr>
                <a:spLocks/>
              </p:cNvSpPr>
              <p:nvPr/>
            </p:nvSpPr>
            <p:spPr bwMode="auto">
              <a:xfrm>
                <a:off x="62" y="663"/>
                <a:ext cx="29" cy="40"/>
              </a:xfrm>
              <a:custGeom>
                <a:avLst/>
                <a:gdLst>
                  <a:gd name="T0" fmla="*/ 0 w 29"/>
                  <a:gd name="T1" fmla="*/ 22 h 40"/>
                  <a:gd name="T2" fmla="*/ 6 w 29"/>
                  <a:gd name="T3" fmla="*/ 39 h 40"/>
                  <a:gd name="T4" fmla="*/ 28 w 29"/>
                  <a:gd name="T5" fmla="*/ 0 h 40"/>
                  <a:gd name="T6" fmla="*/ 0 w 29"/>
                  <a:gd name="T7" fmla="*/ 22 h 40"/>
                  <a:gd name="T8" fmla="*/ 0 w 29"/>
                  <a:gd name="T9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0">
                    <a:moveTo>
                      <a:pt x="0" y="22"/>
                    </a:moveTo>
                    <a:lnTo>
                      <a:pt x="6" y="39"/>
                    </a:lnTo>
                    <a:lnTo>
                      <a:pt x="28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未知"/>
              <p:cNvSpPr>
                <a:spLocks/>
              </p:cNvSpPr>
              <p:nvPr/>
            </p:nvSpPr>
            <p:spPr bwMode="auto">
              <a:xfrm>
                <a:off x="22" y="16"/>
                <a:ext cx="52" cy="40"/>
              </a:xfrm>
              <a:custGeom>
                <a:avLst/>
                <a:gdLst>
                  <a:gd name="T0" fmla="*/ 40 w 52"/>
                  <a:gd name="T1" fmla="*/ 0 h 40"/>
                  <a:gd name="T2" fmla="*/ 12 w 52"/>
                  <a:gd name="T3" fmla="*/ 17 h 40"/>
                  <a:gd name="T4" fmla="*/ 0 w 52"/>
                  <a:gd name="T5" fmla="*/ 39 h 40"/>
                  <a:gd name="T6" fmla="*/ 51 w 52"/>
                  <a:gd name="T7" fmla="*/ 11 h 40"/>
                  <a:gd name="T8" fmla="*/ 40 w 52"/>
                  <a:gd name="T9" fmla="*/ 0 h 40"/>
                  <a:gd name="T10" fmla="*/ 40 w 52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40">
                    <a:moveTo>
                      <a:pt x="40" y="0"/>
                    </a:moveTo>
                    <a:lnTo>
                      <a:pt x="12" y="17"/>
                    </a:lnTo>
                    <a:lnTo>
                      <a:pt x="0" y="39"/>
                    </a:lnTo>
                    <a:lnTo>
                      <a:pt x="51" y="11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未知"/>
              <p:cNvSpPr>
                <a:spLocks/>
              </p:cNvSpPr>
              <p:nvPr/>
            </p:nvSpPr>
            <p:spPr bwMode="auto">
              <a:xfrm>
                <a:off x="34" y="0"/>
                <a:ext cx="29" cy="34"/>
              </a:xfrm>
              <a:custGeom>
                <a:avLst/>
                <a:gdLst>
                  <a:gd name="T0" fmla="*/ 28 w 29"/>
                  <a:gd name="T1" fmla="*/ 16 h 34"/>
                  <a:gd name="T2" fmla="*/ 11 w 29"/>
                  <a:gd name="T3" fmla="*/ 0 h 34"/>
                  <a:gd name="T4" fmla="*/ 11 w 29"/>
                  <a:gd name="T5" fmla="*/ 6 h 34"/>
                  <a:gd name="T6" fmla="*/ 0 w 29"/>
                  <a:gd name="T7" fmla="*/ 33 h 34"/>
                  <a:gd name="T8" fmla="*/ 28 w 29"/>
                  <a:gd name="T9" fmla="*/ 16 h 34"/>
                  <a:gd name="T10" fmla="*/ 28 w 29"/>
                  <a:gd name="T11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4">
                    <a:moveTo>
                      <a:pt x="28" y="16"/>
                    </a:moveTo>
                    <a:lnTo>
                      <a:pt x="11" y="0"/>
                    </a:lnTo>
                    <a:lnTo>
                      <a:pt x="11" y="6"/>
                    </a:lnTo>
                    <a:lnTo>
                      <a:pt x="0" y="33"/>
                    </a:ln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0" name="未知"/>
              <p:cNvSpPr>
                <a:spLocks/>
              </p:cNvSpPr>
              <p:nvPr/>
            </p:nvSpPr>
            <p:spPr bwMode="auto">
              <a:xfrm>
                <a:off x="34" y="0"/>
                <a:ext cx="29" cy="34"/>
              </a:xfrm>
              <a:custGeom>
                <a:avLst/>
                <a:gdLst>
                  <a:gd name="T0" fmla="*/ 28 w 29"/>
                  <a:gd name="T1" fmla="*/ 16 h 34"/>
                  <a:gd name="T2" fmla="*/ 11 w 29"/>
                  <a:gd name="T3" fmla="*/ 0 h 34"/>
                  <a:gd name="T4" fmla="*/ 11 w 29"/>
                  <a:gd name="T5" fmla="*/ 6 h 34"/>
                  <a:gd name="T6" fmla="*/ 0 w 29"/>
                  <a:gd name="T7" fmla="*/ 33 h 34"/>
                  <a:gd name="T8" fmla="*/ 28 w 29"/>
                  <a:gd name="T9" fmla="*/ 1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4">
                    <a:moveTo>
                      <a:pt x="28" y="16"/>
                    </a:moveTo>
                    <a:lnTo>
                      <a:pt x="11" y="0"/>
                    </a:lnTo>
                    <a:lnTo>
                      <a:pt x="11" y="6"/>
                    </a:lnTo>
                    <a:lnTo>
                      <a:pt x="0" y="33"/>
                    </a:lnTo>
                    <a:lnTo>
                      <a:pt x="28" y="16"/>
                    </a:lnTo>
                    <a:close/>
                  </a:path>
                </a:pathLst>
              </a:custGeom>
              <a:solidFill>
                <a:srgbClr val="BBBBBB"/>
              </a:solidFill>
              <a:ln w="3175" cap="flat" cmpd="sng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389" y="715"/>
              <a:ext cx="86" cy="56"/>
            </a:xfrm>
            <a:custGeom>
              <a:avLst/>
              <a:gdLst>
                <a:gd name="T0" fmla="*/ 85 w 86"/>
                <a:gd name="T1" fmla="*/ 11 h 56"/>
                <a:gd name="T2" fmla="*/ 85 w 86"/>
                <a:gd name="T3" fmla="*/ 0 h 56"/>
                <a:gd name="T4" fmla="*/ 79 w 86"/>
                <a:gd name="T5" fmla="*/ 11 h 56"/>
                <a:gd name="T6" fmla="*/ 68 w 86"/>
                <a:gd name="T7" fmla="*/ 28 h 56"/>
                <a:gd name="T8" fmla="*/ 28 w 86"/>
                <a:gd name="T9" fmla="*/ 33 h 56"/>
                <a:gd name="T10" fmla="*/ 0 w 86"/>
                <a:gd name="T11" fmla="*/ 17 h 56"/>
                <a:gd name="T12" fmla="*/ 0 w 86"/>
                <a:gd name="T13" fmla="*/ 28 h 56"/>
                <a:gd name="T14" fmla="*/ 6 w 86"/>
                <a:gd name="T15" fmla="*/ 33 h 56"/>
                <a:gd name="T16" fmla="*/ 39 w 86"/>
                <a:gd name="T17" fmla="*/ 55 h 56"/>
                <a:gd name="T18" fmla="*/ 73 w 86"/>
                <a:gd name="T19" fmla="*/ 33 h 56"/>
                <a:gd name="T20" fmla="*/ 79 w 86"/>
                <a:gd name="T21" fmla="*/ 28 h 56"/>
                <a:gd name="T22" fmla="*/ 85 w 86"/>
                <a:gd name="T23" fmla="*/ 11 h 56"/>
                <a:gd name="T24" fmla="*/ 85 w 86"/>
                <a:gd name="T25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6" h="56">
                  <a:moveTo>
                    <a:pt x="85" y="11"/>
                  </a:moveTo>
                  <a:lnTo>
                    <a:pt x="85" y="0"/>
                  </a:lnTo>
                  <a:lnTo>
                    <a:pt x="79" y="11"/>
                  </a:lnTo>
                  <a:lnTo>
                    <a:pt x="68" y="28"/>
                  </a:lnTo>
                  <a:lnTo>
                    <a:pt x="28" y="33"/>
                  </a:lnTo>
                  <a:lnTo>
                    <a:pt x="0" y="17"/>
                  </a:lnTo>
                  <a:lnTo>
                    <a:pt x="0" y="28"/>
                  </a:lnTo>
                  <a:lnTo>
                    <a:pt x="6" y="33"/>
                  </a:lnTo>
                  <a:lnTo>
                    <a:pt x="39" y="55"/>
                  </a:lnTo>
                  <a:lnTo>
                    <a:pt x="73" y="33"/>
                  </a:lnTo>
                  <a:lnTo>
                    <a:pt x="79" y="28"/>
                  </a:lnTo>
                  <a:lnTo>
                    <a:pt x="85" y="11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299" y="1003"/>
              <a:ext cx="412" cy="434"/>
            </a:xfrm>
            <a:custGeom>
              <a:avLst/>
              <a:gdLst>
                <a:gd name="T0" fmla="*/ 67 w 412"/>
                <a:gd name="T1" fmla="*/ 395 h 434"/>
                <a:gd name="T2" fmla="*/ 112 w 412"/>
                <a:gd name="T3" fmla="*/ 367 h 434"/>
                <a:gd name="T4" fmla="*/ 163 w 412"/>
                <a:gd name="T5" fmla="*/ 334 h 434"/>
                <a:gd name="T6" fmla="*/ 163 w 412"/>
                <a:gd name="T7" fmla="*/ 329 h 434"/>
                <a:gd name="T8" fmla="*/ 146 w 412"/>
                <a:gd name="T9" fmla="*/ 318 h 434"/>
                <a:gd name="T10" fmla="*/ 146 w 412"/>
                <a:gd name="T11" fmla="*/ 312 h 434"/>
                <a:gd name="T12" fmla="*/ 175 w 412"/>
                <a:gd name="T13" fmla="*/ 318 h 434"/>
                <a:gd name="T14" fmla="*/ 242 w 412"/>
                <a:gd name="T15" fmla="*/ 334 h 434"/>
                <a:gd name="T16" fmla="*/ 293 w 412"/>
                <a:gd name="T17" fmla="*/ 318 h 434"/>
                <a:gd name="T18" fmla="*/ 293 w 412"/>
                <a:gd name="T19" fmla="*/ 318 h 434"/>
                <a:gd name="T20" fmla="*/ 259 w 412"/>
                <a:gd name="T21" fmla="*/ 340 h 434"/>
                <a:gd name="T22" fmla="*/ 270 w 412"/>
                <a:gd name="T23" fmla="*/ 373 h 434"/>
                <a:gd name="T24" fmla="*/ 287 w 412"/>
                <a:gd name="T25" fmla="*/ 378 h 434"/>
                <a:gd name="T26" fmla="*/ 321 w 412"/>
                <a:gd name="T27" fmla="*/ 362 h 434"/>
                <a:gd name="T28" fmla="*/ 344 w 412"/>
                <a:gd name="T29" fmla="*/ 329 h 434"/>
                <a:gd name="T30" fmla="*/ 349 w 412"/>
                <a:gd name="T31" fmla="*/ 312 h 434"/>
                <a:gd name="T32" fmla="*/ 349 w 412"/>
                <a:gd name="T33" fmla="*/ 296 h 434"/>
                <a:gd name="T34" fmla="*/ 338 w 412"/>
                <a:gd name="T35" fmla="*/ 307 h 434"/>
                <a:gd name="T36" fmla="*/ 332 w 412"/>
                <a:gd name="T37" fmla="*/ 307 h 434"/>
                <a:gd name="T38" fmla="*/ 332 w 412"/>
                <a:gd name="T39" fmla="*/ 301 h 434"/>
                <a:gd name="T40" fmla="*/ 349 w 412"/>
                <a:gd name="T41" fmla="*/ 291 h 434"/>
                <a:gd name="T42" fmla="*/ 366 w 412"/>
                <a:gd name="T43" fmla="*/ 247 h 434"/>
                <a:gd name="T44" fmla="*/ 361 w 412"/>
                <a:gd name="T45" fmla="*/ 225 h 434"/>
                <a:gd name="T46" fmla="*/ 361 w 412"/>
                <a:gd name="T47" fmla="*/ 214 h 434"/>
                <a:gd name="T48" fmla="*/ 321 w 412"/>
                <a:gd name="T49" fmla="*/ 186 h 434"/>
                <a:gd name="T50" fmla="*/ 321 w 412"/>
                <a:gd name="T51" fmla="*/ 181 h 434"/>
                <a:gd name="T52" fmla="*/ 338 w 412"/>
                <a:gd name="T53" fmla="*/ 192 h 434"/>
                <a:gd name="T54" fmla="*/ 361 w 412"/>
                <a:gd name="T55" fmla="*/ 197 h 434"/>
                <a:gd name="T56" fmla="*/ 383 w 412"/>
                <a:gd name="T57" fmla="*/ 197 h 434"/>
                <a:gd name="T58" fmla="*/ 411 w 412"/>
                <a:gd name="T59" fmla="*/ 170 h 434"/>
                <a:gd name="T60" fmla="*/ 400 w 412"/>
                <a:gd name="T61" fmla="*/ 137 h 434"/>
                <a:gd name="T62" fmla="*/ 372 w 412"/>
                <a:gd name="T63" fmla="*/ 110 h 434"/>
                <a:gd name="T64" fmla="*/ 321 w 412"/>
                <a:gd name="T65" fmla="*/ 77 h 434"/>
                <a:gd name="T66" fmla="*/ 361 w 412"/>
                <a:gd name="T67" fmla="*/ 82 h 434"/>
                <a:gd name="T68" fmla="*/ 394 w 412"/>
                <a:gd name="T69" fmla="*/ 71 h 434"/>
                <a:gd name="T70" fmla="*/ 400 w 412"/>
                <a:gd name="T71" fmla="*/ 66 h 434"/>
                <a:gd name="T72" fmla="*/ 400 w 412"/>
                <a:gd name="T73" fmla="*/ 38 h 434"/>
                <a:gd name="T74" fmla="*/ 394 w 412"/>
                <a:gd name="T75" fmla="*/ 11 h 434"/>
                <a:gd name="T76" fmla="*/ 377 w 412"/>
                <a:gd name="T77" fmla="*/ 0 h 434"/>
                <a:gd name="T78" fmla="*/ 304 w 412"/>
                <a:gd name="T79" fmla="*/ 5 h 434"/>
                <a:gd name="T80" fmla="*/ 225 w 412"/>
                <a:gd name="T81" fmla="*/ 33 h 434"/>
                <a:gd name="T82" fmla="*/ 220 w 412"/>
                <a:gd name="T83" fmla="*/ 33 h 434"/>
                <a:gd name="T84" fmla="*/ 208 w 412"/>
                <a:gd name="T85" fmla="*/ 44 h 434"/>
                <a:gd name="T86" fmla="*/ 180 w 412"/>
                <a:gd name="T87" fmla="*/ 99 h 434"/>
                <a:gd name="T88" fmla="*/ 163 w 412"/>
                <a:gd name="T89" fmla="*/ 153 h 434"/>
                <a:gd name="T90" fmla="*/ 152 w 412"/>
                <a:gd name="T91" fmla="*/ 208 h 434"/>
                <a:gd name="T92" fmla="*/ 146 w 412"/>
                <a:gd name="T93" fmla="*/ 269 h 434"/>
                <a:gd name="T94" fmla="*/ 135 w 412"/>
                <a:gd name="T95" fmla="*/ 269 h 434"/>
                <a:gd name="T96" fmla="*/ 135 w 412"/>
                <a:gd name="T97" fmla="*/ 252 h 434"/>
                <a:gd name="T98" fmla="*/ 96 w 412"/>
                <a:gd name="T99" fmla="*/ 280 h 434"/>
                <a:gd name="T100" fmla="*/ 22 w 412"/>
                <a:gd name="T101" fmla="*/ 334 h 434"/>
                <a:gd name="T102" fmla="*/ 5 w 412"/>
                <a:gd name="T103" fmla="*/ 373 h 434"/>
                <a:gd name="T104" fmla="*/ 0 w 412"/>
                <a:gd name="T105" fmla="*/ 433 h 434"/>
                <a:gd name="T106" fmla="*/ 67 w 412"/>
                <a:gd name="T107" fmla="*/ 395 h 434"/>
                <a:gd name="T108" fmla="*/ 67 w 412"/>
                <a:gd name="T109" fmla="*/ 395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2" h="434">
                  <a:moveTo>
                    <a:pt x="67" y="395"/>
                  </a:moveTo>
                  <a:lnTo>
                    <a:pt x="112" y="367"/>
                  </a:lnTo>
                  <a:lnTo>
                    <a:pt x="163" y="334"/>
                  </a:lnTo>
                  <a:lnTo>
                    <a:pt x="163" y="329"/>
                  </a:lnTo>
                  <a:lnTo>
                    <a:pt x="146" y="318"/>
                  </a:lnTo>
                  <a:lnTo>
                    <a:pt x="146" y="312"/>
                  </a:lnTo>
                  <a:lnTo>
                    <a:pt x="175" y="318"/>
                  </a:lnTo>
                  <a:lnTo>
                    <a:pt x="242" y="334"/>
                  </a:lnTo>
                  <a:lnTo>
                    <a:pt x="293" y="318"/>
                  </a:lnTo>
                  <a:lnTo>
                    <a:pt x="259" y="340"/>
                  </a:lnTo>
                  <a:lnTo>
                    <a:pt x="270" y="373"/>
                  </a:lnTo>
                  <a:lnTo>
                    <a:pt x="287" y="378"/>
                  </a:lnTo>
                  <a:lnTo>
                    <a:pt x="321" y="362"/>
                  </a:lnTo>
                  <a:lnTo>
                    <a:pt x="344" y="329"/>
                  </a:lnTo>
                  <a:lnTo>
                    <a:pt x="349" y="312"/>
                  </a:lnTo>
                  <a:lnTo>
                    <a:pt x="349" y="296"/>
                  </a:lnTo>
                  <a:lnTo>
                    <a:pt x="338" y="307"/>
                  </a:lnTo>
                  <a:lnTo>
                    <a:pt x="332" y="307"/>
                  </a:lnTo>
                  <a:lnTo>
                    <a:pt x="332" y="301"/>
                  </a:lnTo>
                  <a:lnTo>
                    <a:pt x="349" y="291"/>
                  </a:lnTo>
                  <a:lnTo>
                    <a:pt x="366" y="247"/>
                  </a:lnTo>
                  <a:lnTo>
                    <a:pt x="361" y="225"/>
                  </a:lnTo>
                  <a:lnTo>
                    <a:pt x="361" y="214"/>
                  </a:lnTo>
                  <a:lnTo>
                    <a:pt x="321" y="186"/>
                  </a:lnTo>
                  <a:lnTo>
                    <a:pt x="321" y="181"/>
                  </a:lnTo>
                  <a:lnTo>
                    <a:pt x="338" y="192"/>
                  </a:lnTo>
                  <a:lnTo>
                    <a:pt x="361" y="197"/>
                  </a:lnTo>
                  <a:lnTo>
                    <a:pt x="383" y="197"/>
                  </a:lnTo>
                  <a:lnTo>
                    <a:pt x="411" y="170"/>
                  </a:lnTo>
                  <a:lnTo>
                    <a:pt x="400" y="137"/>
                  </a:lnTo>
                  <a:lnTo>
                    <a:pt x="372" y="110"/>
                  </a:lnTo>
                  <a:lnTo>
                    <a:pt x="321" y="77"/>
                  </a:lnTo>
                  <a:lnTo>
                    <a:pt x="361" y="82"/>
                  </a:lnTo>
                  <a:lnTo>
                    <a:pt x="394" y="71"/>
                  </a:lnTo>
                  <a:lnTo>
                    <a:pt x="400" y="66"/>
                  </a:lnTo>
                  <a:lnTo>
                    <a:pt x="400" y="38"/>
                  </a:lnTo>
                  <a:lnTo>
                    <a:pt x="394" y="11"/>
                  </a:lnTo>
                  <a:lnTo>
                    <a:pt x="377" y="0"/>
                  </a:lnTo>
                  <a:lnTo>
                    <a:pt x="304" y="5"/>
                  </a:lnTo>
                  <a:lnTo>
                    <a:pt x="225" y="33"/>
                  </a:lnTo>
                  <a:lnTo>
                    <a:pt x="220" y="33"/>
                  </a:lnTo>
                  <a:lnTo>
                    <a:pt x="208" y="44"/>
                  </a:lnTo>
                  <a:lnTo>
                    <a:pt x="180" y="99"/>
                  </a:lnTo>
                  <a:lnTo>
                    <a:pt x="163" y="153"/>
                  </a:lnTo>
                  <a:lnTo>
                    <a:pt x="152" y="208"/>
                  </a:lnTo>
                  <a:lnTo>
                    <a:pt x="146" y="269"/>
                  </a:lnTo>
                  <a:lnTo>
                    <a:pt x="135" y="269"/>
                  </a:lnTo>
                  <a:lnTo>
                    <a:pt x="135" y="252"/>
                  </a:lnTo>
                  <a:lnTo>
                    <a:pt x="96" y="280"/>
                  </a:lnTo>
                  <a:lnTo>
                    <a:pt x="22" y="334"/>
                  </a:lnTo>
                  <a:lnTo>
                    <a:pt x="5" y="373"/>
                  </a:lnTo>
                  <a:lnTo>
                    <a:pt x="0" y="433"/>
                  </a:lnTo>
                  <a:lnTo>
                    <a:pt x="67" y="395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366" y="992"/>
              <a:ext cx="357" cy="418"/>
            </a:xfrm>
            <a:custGeom>
              <a:avLst/>
              <a:gdLst>
                <a:gd name="T0" fmla="*/ 23 w 357"/>
                <a:gd name="T1" fmla="*/ 411 h 418"/>
                <a:gd name="T2" fmla="*/ 102 w 357"/>
                <a:gd name="T3" fmla="*/ 351 h 418"/>
                <a:gd name="T4" fmla="*/ 136 w 357"/>
                <a:gd name="T5" fmla="*/ 356 h 418"/>
                <a:gd name="T6" fmla="*/ 175 w 357"/>
                <a:gd name="T7" fmla="*/ 356 h 418"/>
                <a:gd name="T8" fmla="*/ 175 w 357"/>
                <a:gd name="T9" fmla="*/ 384 h 418"/>
                <a:gd name="T10" fmla="*/ 192 w 357"/>
                <a:gd name="T11" fmla="*/ 395 h 418"/>
                <a:gd name="T12" fmla="*/ 254 w 357"/>
                <a:gd name="T13" fmla="*/ 395 h 418"/>
                <a:gd name="T14" fmla="*/ 294 w 357"/>
                <a:gd name="T15" fmla="*/ 323 h 418"/>
                <a:gd name="T16" fmla="*/ 294 w 357"/>
                <a:gd name="T17" fmla="*/ 274 h 418"/>
                <a:gd name="T18" fmla="*/ 299 w 357"/>
                <a:gd name="T19" fmla="*/ 241 h 418"/>
                <a:gd name="T20" fmla="*/ 316 w 357"/>
                <a:gd name="T21" fmla="*/ 236 h 418"/>
                <a:gd name="T22" fmla="*/ 356 w 357"/>
                <a:gd name="T23" fmla="*/ 170 h 418"/>
                <a:gd name="T24" fmla="*/ 322 w 357"/>
                <a:gd name="T25" fmla="*/ 115 h 418"/>
                <a:gd name="T26" fmla="*/ 339 w 357"/>
                <a:gd name="T27" fmla="*/ 104 h 418"/>
                <a:gd name="T28" fmla="*/ 344 w 357"/>
                <a:gd name="T29" fmla="*/ 60 h 418"/>
                <a:gd name="T30" fmla="*/ 322 w 357"/>
                <a:gd name="T31" fmla="*/ 0 h 418"/>
                <a:gd name="T32" fmla="*/ 271 w 357"/>
                <a:gd name="T33" fmla="*/ 0 h 418"/>
                <a:gd name="T34" fmla="*/ 164 w 357"/>
                <a:gd name="T35" fmla="*/ 22 h 418"/>
                <a:gd name="T36" fmla="*/ 130 w 357"/>
                <a:gd name="T37" fmla="*/ 49 h 418"/>
                <a:gd name="T38" fmla="*/ 113 w 357"/>
                <a:gd name="T39" fmla="*/ 77 h 418"/>
                <a:gd name="T40" fmla="*/ 96 w 357"/>
                <a:gd name="T41" fmla="*/ 115 h 418"/>
                <a:gd name="T42" fmla="*/ 85 w 357"/>
                <a:gd name="T43" fmla="*/ 170 h 418"/>
                <a:gd name="T44" fmla="*/ 79 w 357"/>
                <a:gd name="T45" fmla="*/ 203 h 418"/>
                <a:gd name="T46" fmla="*/ 74 w 357"/>
                <a:gd name="T47" fmla="*/ 230 h 418"/>
                <a:gd name="T48" fmla="*/ 68 w 357"/>
                <a:gd name="T49" fmla="*/ 280 h 418"/>
                <a:gd name="T50" fmla="*/ 85 w 357"/>
                <a:gd name="T51" fmla="*/ 258 h 418"/>
                <a:gd name="T52" fmla="*/ 91 w 357"/>
                <a:gd name="T53" fmla="*/ 197 h 418"/>
                <a:gd name="T54" fmla="*/ 113 w 357"/>
                <a:gd name="T55" fmla="*/ 110 h 418"/>
                <a:gd name="T56" fmla="*/ 153 w 357"/>
                <a:gd name="T57" fmla="*/ 44 h 418"/>
                <a:gd name="T58" fmla="*/ 237 w 357"/>
                <a:gd name="T59" fmla="*/ 16 h 418"/>
                <a:gd name="T60" fmla="*/ 322 w 357"/>
                <a:gd name="T61" fmla="*/ 16 h 418"/>
                <a:gd name="T62" fmla="*/ 333 w 357"/>
                <a:gd name="T63" fmla="*/ 77 h 418"/>
                <a:gd name="T64" fmla="*/ 294 w 357"/>
                <a:gd name="T65" fmla="*/ 93 h 418"/>
                <a:gd name="T66" fmla="*/ 277 w 357"/>
                <a:gd name="T67" fmla="*/ 104 h 418"/>
                <a:gd name="T68" fmla="*/ 316 w 357"/>
                <a:gd name="T69" fmla="*/ 132 h 418"/>
                <a:gd name="T70" fmla="*/ 339 w 357"/>
                <a:gd name="T71" fmla="*/ 164 h 418"/>
                <a:gd name="T72" fmla="*/ 327 w 357"/>
                <a:gd name="T73" fmla="*/ 197 h 418"/>
                <a:gd name="T74" fmla="*/ 288 w 357"/>
                <a:gd name="T75" fmla="*/ 208 h 418"/>
                <a:gd name="T76" fmla="*/ 254 w 357"/>
                <a:gd name="T77" fmla="*/ 197 h 418"/>
                <a:gd name="T78" fmla="*/ 282 w 357"/>
                <a:gd name="T79" fmla="*/ 219 h 418"/>
                <a:gd name="T80" fmla="*/ 294 w 357"/>
                <a:gd name="T81" fmla="*/ 252 h 418"/>
                <a:gd name="T82" fmla="*/ 282 w 357"/>
                <a:gd name="T83" fmla="*/ 296 h 418"/>
                <a:gd name="T84" fmla="*/ 265 w 357"/>
                <a:gd name="T85" fmla="*/ 318 h 418"/>
                <a:gd name="T86" fmla="*/ 282 w 357"/>
                <a:gd name="T87" fmla="*/ 307 h 418"/>
                <a:gd name="T88" fmla="*/ 277 w 357"/>
                <a:gd name="T89" fmla="*/ 340 h 418"/>
                <a:gd name="T90" fmla="*/ 220 w 357"/>
                <a:gd name="T91" fmla="*/ 389 h 418"/>
                <a:gd name="T92" fmla="*/ 192 w 357"/>
                <a:gd name="T93" fmla="*/ 351 h 418"/>
                <a:gd name="T94" fmla="*/ 226 w 357"/>
                <a:gd name="T95" fmla="*/ 329 h 418"/>
                <a:gd name="T96" fmla="*/ 141 w 357"/>
                <a:gd name="T97" fmla="*/ 340 h 418"/>
                <a:gd name="T98" fmla="*/ 91 w 357"/>
                <a:gd name="T99" fmla="*/ 323 h 418"/>
                <a:gd name="T100" fmla="*/ 79 w 357"/>
                <a:gd name="T101" fmla="*/ 329 h 418"/>
                <a:gd name="T102" fmla="*/ 96 w 357"/>
                <a:gd name="T103" fmla="*/ 345 h 418"/>
                <a:gd name="T104" fmla="*/ 0 w 357"/>
                <a:gd name="T105" fmla="*/ 406 h 418"/>
                <a:gd name="T106" fmla="*/ 12 w 357"/>
                <a:gd name="T107" fmla="*/ 417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7" h="418">
                  <a:moveTo>
                    <a:pt x="12" y="417"/>
                  </a:moveTo>
                  <a:lnTo>
                    <a:pt x="23" y="411"/>
                  </a:lnTo>
                  <a:lnTo>
                    <a:pt x="62" y="384"/>
                  </a:lnTo>
                  <a:lnTo>
                    <a:pt x="102" y="351"/>
                  </a:lnTo>
                  <a:lnTo>
                    <a:pt x="119" y="351"/>
                  </a:lnTo>
                  <a:lnTo>
                    <a:pt x="136" y="356"/>
                  </a:lnTo>
                  <a:lnTo>
                    <a:pt x="153" y="356"/>
                  </a:lnTo>
                  <a:lnTo>
                    <a:pt x="175" y="356"/>
                  </a:lnTo>
                  <a:lnTo>
                    <a:pt x="175" y="367"/>
                  </a:lnTo>
                  <a:lnTo>
                    <a:pt x="175" y="384"/>
                  </a:lnTo>
                  <a:lnTo>
                    <a:pt x="181" y="384"/>
                  </a:lnTo>
                  <a:lnTo>
                    <a:pt x="192" y="395"/>
                  </a:lnTo>
                  <a:lnTo>
                    <a:pt x="203" y="400"/>
                  </a:lnTo>
                  <a:lnTo>
                    <a:pt x="254" y="395"/>
                  </a:lnTo>
                  <a:lnTo>
                    <a:pt x="288" y="351"/>
                  </a:lnTo>
                  <a:lnTo>
                    <a:pt x="294" y="323"/>
                  </a:lnTo>
                  <a:lnTo>
                    <a:pt x="294" y="291"/>
                  </a:lnTo>
                  <a:lnTo>
                    <a:pt x="294" y="274"/>
                  </a:lnTo>
                  <a:lnTo>
                    <a:pt x="299" y="258"/>
                  </a:lnTo>
                  <a:lnTo>
                    <a:pt x="299" y="241"/>
                  </a:lnTo>
                  <a:lnTo>
                    <a:pt x="299" y="236"/>
                  </a:lnTo>
                  <a:lnTo>
                    <a:pt x="316" y="236"/>
                  </a:lnTo>
                  <a:lnTo>
                    <a:pt x="344" y="208"/>
                  </a:lnTo>
                  <a:lnTo>
                    <a:pt x="356" y="170"/>
                  </a:lnTo>
                  <a:lnTo>
                    <a:pt x="339" y="132"/>
                  </a:lnTo>
                  <a:lnTo>
                    <a:pt x="322" y="115"/>
                  </a:lnTo>
                  <a:lnTo>
                    <a:pt x="322" y="110"/>
                  </a:lnTo>
                  <a:lnTo>
                    <a:pt x="339" y="104"/>
                  </a:lnTo>
                  <a:lnTo>
                    <a:pt x="339" y="77"/>
                  </a:lnTo>
                  <a:lnTo>
                    <a:pt x="344" y="60"/>
                  </a:lnTo>
                  <a:lnTo>
                    <a:pt x="339" y="16"/>
                  </a:lnTo>
                  <a:lnTo>
                    <a:pt x="322" y="0"/>
                  </a:lnTo>
                  <a:lnTo>
                    <a:pt x="294" y="0"/>
                  </a:lnTo>
                  <a:lnTo>
                    <a:pt x="271" y="0"/>
                  </a:lnTo>
                  <a:lnTo>
                    <a:pt x="192" y="22"/>
                  </a:lnTo>
                  <a:lnTo>
                    <a:pt x="164" y="22"/>
                  </a:lnTo>
                  <a:lnTo>
                    <a:pt x="141" y="38"/>
                  </a:lnTo>
                  <a:lnTo>
                    <a:pt x="130" y="49"/>
                  </a:lnTo>
                  <a:lnTo>
                    <a:pt x="119" y="66"/>
                  </a:lnTo>
                  <a:lnTo>
                    <a:pt x="113" y="77"/>
                  </a:lnTo>
                  <a:lnTo>
                    <a:pt x="108" y="99"/>
                  </a:lnTo>
                  <a:lnTo>
                    <a:pt x="96" y="115"/>
                  </a:lnTo>
                  <a:lnTo>
                    <a:pt x="91" y="148"/>
                  </a:lnTo>
                  <a:lnTo>
                    <a:pt x="85" y="170"/>
                  </a:lnTo>
                  <a:lnTo>
                    <a:pt x="79" y="186"/>
                  </a:lnTo>
                  <a:lnTo>
                    <a:pt x="79" y="203"/>
                  </a:lnTo>
                  <a:lnTo>
                    <a:pt x="74" y="219"/>
                  </a:lnTo>
                  <a:lnTo>
                    <a:pt x="74" y="230"/>
                  </a:lnTo>
                  <a:lnTo>
                    <a:pt x="68" y="258"/>
                  </a:lnTo>
                  <a:lnTo>
                    <a:pt x="68" y="280"/>
                  </a:lnTo>
                  <a:lnTo>
                    <a:pt x="79" y="280"/>
                  </a:lnTo>
                  <a:lnTo>
                    <a:pt x="85" y="258"/>
                  </a:lnTo>
                  <a:lnTo>
                    <a:pt x="85" y="230"/>
                  </a:lnTo>
                  <a:lnTo>
                    <a:pt x="91" y="197"/>
                  </a:lnTo>
                  <a:lnTo>
                    <a:pt x="96" y="159"/>
                  </a:lnTo>
                  <a:lnTo>
                    <a:pt x="113" y="110"/>
                  </a:lnTo>
                  <a:lnTo>
                    <a:pt x="141" y="55"/>
                  </a:lnTo>
                  <a:lnTo>
                    <a:pt x="153" y="44"/>
                  </a:lnTo>
                  <a:lnTo>
                    <a:pt x="158" y="44"/>
                  </a:lnTo>
                  <a:lnTo>
                    <a:pt x="237" y="16"/>
                  </a:lnTo>
                  <a:lnTo>
                    <a:pt x="310" y="11"/>
                  </a:lnTo>
                  <a:lnTo>
                    <a:pt x="322" y="16"/>
                  </a:lnTo>
                  <a:lnTo>
                    <a:pt x="333" y="44"/>
                  </a:lnTo>
                  <a:lnTo>
                    <a:pt x="333" y="77"/>
                  </a:lnTo>
                  <a:lnTo>
                    <a:pt x="327" y="82"/>
                  </a:lnTo>
                  <a:lnTo>
                    <a:pt x="294" y="93"/>
                  </a:lnTo>
                  <a:lnTo>
                    <a:pt x="254" y="88"/>
                  </a:lnTo>
                  <a:lnTo>
                    <a:pt x="277" y="104"/>
                  </a:lnTo>
                  <a:lnTo>
                    <a:pt x="294" y="115"/>
                  </a:lnTo>
                  <a:lnTo>
                    <a:pt x="316" y="132"/>
                  </a:lnTo>
                  <a:lnTo>
                    <a:pt x="333" y="148"/>
                  </a:lnTo>
                  <a:lnTo>
                    <a:pt x="339" y="164"/>
                  </a:lnTo>
                  <a:lnTo>
                    <a:pt x="339" y="181"/>
                  </a:lnTo>
                  <a:lnTo>
                    <a:pt x="327" y="197"/>
                  </a:lnTo>
                  <a:lnTo>
                    <a:pt x="316" y="208"/>
                  </a:lnTo>
                  <a:lnTo>
                    <a:pt x="288" y="208"/>
                  </a:lnTo>
                  <a:lnTo>
                    <a:pt x="254" y="192"/>
                  </a:lnTo>
                  <a:lnTo>
                    <a:pt x="254" y="197"/>
                  </a:lnTo>
                  <a:lnTo>
                    <a:pt x="271" y="208"/>
                  </a:lnTo>
                  <a:lnTo>
                    <a:pt x="282" y="219"/>
                  </a:lnTo>
                  <a:lnTo>
                    <a:pt x="294" y="236"/>
                  </a:lnTo>
                  <a:lnTo>
                    <a:pt x="294" y="252"/>
                  </a:lnTo>
                  <a:lnTo>
                    <a:pt x="294" y="269"/>
                  </a:lnTo>
                  <a:lnTo>
                    <a:pt x="282" y="296"/>
                  </a:lnTo>
                  <a:lnTo>
                    <a:pt x="265" y="312"/>
                  </a:lnTo>
                  <a:lnTo>
                    <a:pt x="265" y="318"/>
                  </a:lnTo>
                  <a:lnTo>
                    <a:pt x="271" y="318"/>
                  </a:lnTo>
                  <a:lnTo>
                    <a:pt x="282" y="307"/>
                  </a:lnTo>
                  <a:lnTo>
                    <a:pt x="282" y="323"/>
                  </a:lnTo>
                  <a:lnTo>
                    <a:pt x="277" y="340"/>
                  </a:lnTo>
                  <a:lnTo>
                    <a:pt x="254" y="373"/>
                  </a:lnTo>
                  <a:lnTo>
                    <a:pt x="220" y="389"/>
                  </a:lnTo>
                  <a:lnTo>
                    <a:pt x="203" y="384"/>
                  </a:lnTo>
                  <a:lnTo>
                    <a:pt x="192" y="351"/>
                  </a:lnTo>
                  <a:lnTo>
                    <a:pt x="226" y="329"/>
                  </a:lnTo>
                  <a:lnTo>
                    <a:pt x="203" y="334"/>
                  </a:lnTo>
                  <a:lnTo>
                    <a:pt x="141" y="340"/>
                  </a:lnTo>
                  <a:lnTo>
                    <a:pt x="91" y="329"/>
                  </a:lnTo>
                  <a:lnTo>
                    <a:pt x="91" y="323"/>
                  </a:lnTo>
                  <a:lnTo>
                    <a:pt x="79" y="323"/>
                  </a:lnTo>
                  <a:lnTo>
                    <a:pt x="79" y="329"/>
                  </a:lnTo>
                  <a:lnTo>
                    <a:pt x="96" y="340"/>
                  </a:lnTo>
                  <a:lnTo>
                    <a:pt x="96" y="345"/>
                  </a:lnTo>
                  <a:lnTo>
                    <a:pt x="51" y="373"/>
                  </a:lnTo>
                  <a:lnTo>
                    <a:pt x="0" y="406"/>
                  </a:lnTo>
                  <a:lnTo>
                    <a:pt x="0" y="417"/>
                  </a:lnTo>
                  <a:lnTo>
                    <a:pt x="12" y="417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558" y="285"/>
              <a:ext cx="937" cy="1240"/>
            </a:xfrm>
            <a:custGeom>
              <a:avLst/>
              <a:gdLst>
                <a:gd name="T0" fmla="*/ 936 w 937"/>
                <a:gd name="T1" fmla="*/ 603 h 1240"/>
                <a:gd name="T2" fmla="*/ 936 w 937"/>
                <a:gd name="T3" fmla="*/ 0 h 1240"/>
                <a:gd name="T4" fmla="*/ 0 w 937"/>
                <a:gd name="T5" fmla="*/ 0 h 1240"/>
                <a:gd name="T6" fmla="*/ 0 w 937"/>
                <a:gd name="T7" fmla="*/ 733 h 1240"/>
                <a:gd name="T8" fmla="*/ 79 w 937"/>
                <a:gd name="T9" fmla="*/ 712 h 1240"/>
                <a:gd name="T10" fmla="*/ 102 w 937"/>
                <a:gd name="T11" fmla="*/ 712 h 1240"/>
                <a:gd name="T12" fmla="*/ 130 w 937"/>
                <a:gd name="T13" fmla="*/ 712 h 1240"/>
                <a:gd name="T14" fmla="*/ 147 w 937"/>
                <a:gd name="T15" fmla="*/ 733 h 1240"/>
                <a:gd name="T16" fmla="*/ 147 w 937"/>
                <a:gd name="T17" fmla="*/ 782 h 1240"/>
                <a:gd name="T18" fmla="*/ 147 w 937"/>
                <a:gd name="T19" fmla="*/ 815 h 1240"/>
                <a:gd name="T20" fmla="*/ 130 w 937"/>
                <a:gd name="T21" fmla="*/ 820 h 1240"/>
                <a:gd name="T22" fmla="*/ 124 w 937"/>
                <a:gd name="T23" fmla="*/ 826 h 1240"/>
                <a:gd name="T24" fmla="*/ 135 w 937"/>
                <a:gd name="T25" fmla="*/ 842 h 1240"/>
                <a:gd name="T26" fmla="*/ 147 w 937"/>
                <a:gd name="T27" fmla="*/ 858 h 1240"/>
                <a:gd name="T28" fmla="*/ 152 w 937"/>
                <a:gd name="T29" fmla="*/ 886 h 1240"/>
                <a:gd name="T30" fmla="*/ 147 w 937"/>
                <a:gd name="T31" fmla="*/ 913 h 1240"/>
                <a:gd name="T32" fmla="*/ 135 w 937"/>
                <a:gd name="T33" fmla="*/ 929 h 1240"/>
                <a:gd name="T34" fmla="*/ 124 w 937"/>
                <a:gd name="T35" fmla="*/ 945 h 1240"/>
                <a:gd name="T36" fmla="*/ 107 w 937"/>
                <a:gd name="T37" fmla="*/ 945 h 1240"/>
                <a:gd name="T38" fmla="*/ 107 w 937"/>
                <a:gd name="T39" fmla="*/ 951 h 1240"/>
                <a:gd name="T40" fmla="*/ 107 w 937"/>
                <a:gd name="T41" fmla="*/ 967 h 1240"/>
                <a:gd name="T42" fmla="*/ 102 w 937"/>
                <a:gd name="T43" fmla="*/ 983 h 1240"/>
                <a:gd name="T44" fmla="*/ 102 w 937"/>
                <a:gd name="T45" fmla="*/ 1000 h 1240"/>
                <a:gd name="T46" fmla="*/ 102 w 937"/>
                <a:gd name="T47" fmla="*/ 1016 h 1240"/>
                <a:gd name="T48" fmla="*/ 102 w 937"/>
                <a:gd name="T49" fmla="*/ 1038 h 1240"/>
                <a:gd name="T50" fmla="*/ 96 w 937"/>
                <a:gd name="T51" fmla="*/ 1059 h 1240"/>
                <a:gd name="T52" fmla="*/ 62 w 937"/>
                <a:gd name="T53" fmla="*/ 1103 h 1240"/>
                <a:gd name="T54" fmla="*/ 11 w 937"/>
                <a:gd name="T55" fmla="*/ 1108 h 1240"/>
                <a:gd name="T56" fmla="*/ 0 w 937"/>
                <a:gd name="T57" fmla="*/ 1103 h 1240"/>
                <a:gd name="T58" fmla="*/ 0 w 937"/>
                <a:gd name="T59" fmla="*/ 1239 h 1240"/>
                <a:gd name="T60" fmla="*/ 936 w 937"/>
                <a:gd name="T61" fmla="*/ 1239 h 1240"/>
                <a:gd name="T62" fmla="*/ 936 w 937"/>
                <a:gd name="T63" fmla="*/ 1059 h 1240"/>
                <a:gd name="T64" fmla="*/ 913 w 937"/>
                <a:gd name="T65" fmla="*/ 1070 h 1240"/>
                <a:gd name="T66" fmla="*/ 891 w 937"/>
                <a:gd name="T67" fmla="*/ 1065 h 1240"/>
                <a:gd name="T68" fmla="*/ 874 w 937"/>
                <a:gd name="T69" fmla="*/ 1054 h 1240"/>
                <a:gd name="T70" fmla="*/ 868 w 937"/>
                <a:gd name="T71" fmla="*/ 1027 h 1240"/>
                <a:gd name="T72" fmla="*/ 863 w 937"/>
                <a:gd name="T73" fmla="*/ 1000 h 1240"/>
                <a:gd name="T74" fmla="*/ 857 w 937"/>
                <a:gd name="T75" fmla="*/ 972 h 1240"/>
                <a:gd name="T76" fmla="*/ 846 w 937"/>
                <a:gd name="T77" fmla="*/ 972 h 1240"/>
                <a:gd name="T78" fmla="*/ 823 w 937"/>
                <a:gd name="T79" fmla="*/ 956 h 1240"/>
                <a:gd name="T80" fmla="*/ 823 w 937"/>
                <a:gd name="T81" fmla="*/ 934 h 1240"/>
                <a:gd name="T82" fmla="*/ 823 w 937"/>
                <a:gd name="T83" fmla="*/ 907 h 1240"/>
                <a:gd name="T84" fmla="*/ 829 w 937"/>
                <a:gd name="T85" fmla="*/ 880 h 1240"/>
                <a:gd name="T86" fmla="*/ 806 w 937"/>
                <a:gd name="T87" fmla="*/ 875 h 1240"/>
                <a:gd name="T88" fmla="*/ 789 w 937"/>
                <a:gd name="T89" fmla="*/ 858 h 1240"/>
                <a:gd name="T90" fmla="*/ 784 w 937"/>
                <a:gd name="T91" fmla="*/ 837 h 1240"/>
                <a:gd name="T92" fmla="*/ 789 w 937"/>
                <a:gd name="T93" fmla="*/ 810 h 1240"/>
                <a:gd name="T94" fmla="*/ 823 w 937"/>
                <a:gd name="T95" fmla="*/ 777 h 1240"/>
                <a:gd name="T96" fmla="*/ 851 w 937"/>
                <a:gd name="T97" fmla="*/ 755 h 1240"/>
                <a:gd name="T98" fmla="*/ 823 w 937"/>
                <a:gd name="T99" fmla="*/ 739 h 1240"/>
                <a:gd name="T100" fmla="*/ 806 w 937"/>
                <a:gd name="T101" fmla="*/ 706 h 1240"/>
                <a:gd name="T102" fmla="*/ 806 w 937"/>
                <a:gd name="T103" fmla="*/ 679 h 1240"/>
                <a:gd name="T104" fmla="*/ 868 w 937"/>
                <a:gd name="T105" fmla="*/ 636 h 1240"/>
                <a:gd name="T106" fmla="*/ 936 w 937"/>
                <a:gd name="T107" fmla="*/ 603 h 1240"/>
                <a:gd name="T108" fmla="*/ 936 w 937"/>
                <a:gd name="T109" fmla="*/ 603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37" h="1240">
                  <a:moveTo>
                    <a:pt x="936" y="603"/>
                  </a:moveTo>
                  <a:lnTo>
                    <a:pt x="936" y="0"/>
                  </a:lnTo>
                  <a:lnTo>
                    <a:pt x="0" y="0"/>
                  </a:lnTo>
                  <a:lnTo>
                    <a:pt x="0" y="733"/>
                  </a:lnTo>
                  <a:lnTo>
                    <a:pt x="79" y="712"/>
                  </a:lnTo>
                  <a:lnTo>
                    <a:pt x="102" y="712"/>
                  </a:lnTo>
                  <a:lnTo>
                    <a:pt x="130" y="712"/>
                  </a:lnTo>
                  <a:lnTo>
                    <a:pt x="147" y="733"/>
                  </a:lnTo>
                  <a:lnTo>
                    <a:pt x="147" y="782"/>
                  </a:lnTo>
                  <a:lnTo>
                    <a:pt x="147" y="815"/>
                  </a:lnTo>
                  <a:lnTo>
                    <a:pt x="130" y="820"/>
                  </a:lnTo>
                  <a:lnTo>
                    <a:pt x="124" y="826"/>
                  </a:lnTo>
                  <a:lnTo>
                    <a:pt x="135" y="842"/>
                  </a:lnTo>
                  <a:lnTo>
                    <a:pt x="147" y="858"/>
                  </a:lnTo>
                  <a:lnTo>
                    <a:pt x="152" y="886"/>
                  </a:lnTo>
                  <a:lnTo>
                    <a:pt x="147" y="913"/>
                  </a:lnTo>
                  <a:lnTo>
                    <a:pt x="135" y="929"/>
                  </a:lnTo>
                  <a:lnTo>
                    <a:pt x="124" y="945"/>
                  </a:lnTo>
                  <a:lnTo>
                    <a:pt x="107" y="945"/>
                  </a:lnTo>
                  <a:lnTo>
                    <a:pt x="107" y="951"/>
                  </a:lnTo>
                  <a:lnTo>
                    <a:pt x="107" y="967"/>
                  </a:lnTo>
                  <a:lnTo>
                    <a:pt x="102" y="983"/>
                  </a:lnTo>
                  <a:lnTo>
                    <a:pt x="102" y="1000"/>
                  </a:lnTo>
                  <a:lnTo>
                    <a:pt x="102" y="1016"/>
                  </a:lnTo>
                  <a:lnTo>
                    <a:pt x="102" y="1038"/>
                  </a:lnTo>
                  <a:lnTo>
                    <a:pt x="96" y="1059"/>
                  </a:lnTo>
                  <a:lnTo>
                    <a:pt x="62" y="1103"/>
                  </a:lnTo>
                  <a:lnTo>
                    <a:pt x="11" y="1108"/>
                  </a:lnTo>
                  <a:lnTo>
                    <a:pt x="0" y="1103"/>
                  </a:lnTo>
                  <a:lnTo>
                    <a:pt x="0" y="1239"/>
                  </a:lnTo>
                  <a:lnTo>
                    <a:pt x="936" y="1239"/>
                  </a:lnTo>
                  <a:lnTo>
                    <a:pt x="936" y="1059"/>
                  </a:lnTo>
                  <a:lnTo>
                    <a:pt x="913" y="1070"/>
                  </a:lnTo>
                  <a:lnTo>
                    <a:pt x="891" y="1065"/>
                  </a:lnTo>
                  <a:lnTo>
                    <a:pt x="874" y="1054"/>
                  </a:lnTo>
                  <a:lnTo>
                    <a:pt x="868" y="1027"/>
                  </a:lnTo>
                  <a:lnTo>
                    <a:pt x="863" y="1000"/>
                  </a:lnTo>
                  <a:lnTo>
                    <a:pt x="857" y="972"/>
                  </a:lnTo>
                  <a:lnTo>
                    <a:pt x="846" y="972"/>
                  </a:lnTo>
                  <a:lnTo>
                    <a:pt x="823" y="956"/>
                  </a:lnTo>
                  <a:lnTo>
                    <a:pt x="823" y="934"/>
                  </a:lnTo>
                  <a:lnTo>
                    <a:pt x="823" y="907"/>
                  </a:lnTo>
                  <a:lnTo>
                    <a:pt x="829" y="880"/>
                  </a:lnTo>
                  <a:lnTo>
                    <a:pt x="806" y="875"/>
                  </a:lnTo>
                  <a:lnTo>
                    <a:pt x="789" y="858"/>
                  </a:lnTo>
                  <a:lnTo>
                    <a:pt x="784" y="837"/>
                  </a:lnTo>
                  <a:lnTo>
                    <a:pt x="789" y="810"/>
                  </a:lnTo>
                  <a:lnTo>
                    <a:pt x="823" y="777"/>
                  </a:lnTo>
                  <a:lnTo>
                    <a:pt x="851" y="755"/>
                  </a:lnTo>
                  <a:lnTo>
                    <a:pt x="823" y="739"/>
                  </a:lnTo>
                  <a:lnTo>
                    <a:pt x="806" y="706"/>
                  </a:lnTo>
                  <a:lnTo>
                    <a:pt x="806" y="679"/>
                  </a:lnTo>
                  <a:lnTo>
                    <a:pt x="868" y="636"/>
                  </a:lnTo>
                  <a:lnTo>
                    <a:pt x="936" y="603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541" y="263"/>
              <a:ext cx="976" cy="752"/>
            </a:xfrm>
            <a:custGeom>
              <a:avLst/>
              <a:gdLst>
                <a:gd name="T0" fmla="*/ 73 w 976"/>
                <a:gd name="T1" fmla="*/ 0 h 752"/>
                <a:gd name="T2" fmla="*/ 0 w 976"/>
                <a:gd name="T3" fmla="*/ 0 h 752"/>
                <a:gd name="T4" fmla="*/ 0 w 976"/>
                <a:gd name="T5" fmla="*/ 751 h 752"/>
                <a:gd name="T6" fmla="*/ 17 w 976"/>
                <a:gd name="T7" fmla="*/ 751 h 752"/>
                <a:gd name="T8" fmla="*/ 17 w 976"/>
                <a:gd name="T9" fmla="*/ 22 h 752"/>
                <a:gd name="T10" fmla="*/ 953 w 976"/>
                <a:gd name="T11" fmla="*/ 22 h 752"/>
                <a:gd name="T12" fmla="*/ 953 w 976"/>
                <a:gd name="T13" fmla="*/ 619 h 752"/>
                <a:gd name="T14" fmla="*/ 975 w 976"/>
                <a:gd name="T15" fmla="*/ 608 h 752"/>
                <a:gd name="T16" fmla="*/ 975 w 976"/>
                <a:gd name="T17" fmla="*/ 603 h 752"/>
                <a:gd name="T18" fmla="*/ 975 w 976"/>
                <a:gd name="T19" fmla="*/ 0 h 752"/>
                <a:gd name="T20" fmla="*/ 73 w 976"/>
                <a:gd name="T21" fmla="*/ 0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6" h="752">
                  <a:moveTo>
                    <a:pt x="73" y="0"/>
                  </a:moveTo>
                  <a:lnTo>
                    <a:pt x="0" y="0"/>
                  </a:lnTo>
                  <a:lnTo>
                    <a:pt x="0" y="751"/>
                  </a:lnTo>
                  <a:lnTo>
                    <a:pt x="17" y="751"/>
                  </a:lnTo>
                  <a:lnTo>
                    <a:pt x="17" y="22"/>
                  </a:lnTo>
                  <a:lnTo>
                    <a:pt x="953" y="22"/>
                  </a:lnTo>
                  <a:lnTo>
                    <a:pt x="953" y="619"/>
                  </a:lnTo>
                  <a:lnTo>
                    <a:pt x="975" y="608"/>
                  </a:lnTo>
                  <a:lnTo>
                    <a:pt x="975" y="603"/>
                  </a:lnTo>
                  <a:lnTo>
                    <a:pt x="975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547" y="1321"/>
              <a:ext cx="970" cy="220"/>
            </a:xfrm>
            <a:custGeom>
              <a:avLst/>
              <a:gdLst>
                <a:gd name="T0" fmla="*/ 969 w 970"/>
                <a:gd name="T1" fmla="*/ 0 h 220"/>
                <a:gd name="T2" fmla="*/ 947 w 970"/>
                <a:gd name="T3" fmla="*/ 22 h 220"/>
                <a:gd name="T4" fmla="*/ 947 w 970"/>
                <a:gd name="T5" fmla="*/ 203 h 220"/>
                <a:gd name="T6" fmla="*/ 11 w 970"/>
                <a:gd name="T7" fmla="*/ 203 h 220"/>
                <a:gd name="T8" fmla="*/ 11 w 970"/>
                <a:gd name="T9" fmla="*/ 66 h 220"/>
                <a:gd name="T10" fmla="*/ 0 w 970"/>
                <a:gd name="T11" fmla="*/ 55 h 220"/>
                <a:gd name="T12" fmla="*/ 0 w 970"/>
                <a:gd name="T13" fmla="*/ 137 h 220"/>
                <a:gd name="T14" fmla="*/ 0 w 970"/>
                <a:gd name="T15" fmla="*/ 219 h 220"/>
                <a:gd name="T16" fmla="*/ 969 w 970"/>
                <a:gd name="T17" fmla="*/ 219 h 220"/>
                <a:gd name="T18" fmla="*/ 969 w 970"/>
                <a:gd name="T19" fmla="*/ 0 h 220"/>
                <a:gd name="T20" fmla="*/ 969 w 970"/>
                <a:gd name="T21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0" h="220">
                  <a:moveTo>
                    <a:pt x="969" y="0"/>
                  </a:moveTo>
                  <a:lnTo>
                    <a:pt x="947" y="22"/>
                  </a:lnTo>
                  <a:lnTo>
                    <a:pt x="947" y="203"/>
                  </a:lnTo>
                  <a:lnTo>
                    <a:pt x="11" y="203"/>
                  </a:lnTo>
                  <a:lnTo>
                    <a:pt x="11" y="66"/>
                  </a:lnTo>
                  <a:lnTo>
                    <a:pt x="0" y="55"/>
                  </a:lnTo>
                  <a:lnTo>
                    <a:pt x="0" y="137"/>
                  </a:lnTo>
                  <a:lnTo>
                    <a:pt x="0" y="219"/>
                  </a:lnTo>
                  <a:lnTo>
                    <a:pt x="969" y="219"/>
                  </a:lnTo>
                  <a:lnTo>
                    <a:pt x="969" y="0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1342" y="866"/>
              <a:ext cx="243" cy="489"/>
            </a:xfrm>
            <a:custGeom>
              <a:avLst/>
              <a:gdLst>
                <a:gd name="T0" fmla="*/ 174 w 243"/>
                <a:gd name="T1" fmla="*/ 5 h 489"/>
                <a:gd name="T2" fmla="*/ 225 w 243"/>
                <a:gd name="T3" fmla="*/ 60 h 489"/>
                <a:gd name="T4" fmla="*/ 197 w 243"/>
                <a:gd name="T5" fmla="*/ 126 h 489"/>
                <a:gd name="T6" fmla="*/ 180 w 243"/>
                <a:gd name="T7" fmla="*/ 142 h 489"/>
                <a:gd name="T8" fmla="*/ 231 w 243"/>
                <a:gd name="T9" fmla="*/ 148 h 489"/>
                <a:gd name="T10" fmla="*/ 225 w 243"/>
                <a:gd name="T11" fmla="*/ 192 h 489"/>
                <a:gd name="T12" fmla="*/ 186 w 243"/>
                <a:gd name="T13" fmla="*/ 247 h 489"/>
                <a:gd name="T14" fmla="*/ 191 w 243"/>
                <a:gd name="T15" fmla="*/ 301 h 489"/>
                <a:gd name="T16" fmla="*/ 169 w 243"/>
                <a:gd name="T17" fmla="*/ 340 h 489"/>
                <a:gd name="T18" fmla="*/ 186 w 243"/>
                <a:gd name="T19" fmla="*/ 389 h 489"/>
                <a:gd name="T20" fmla="*/ 107 w 243"/>
                <a:gd name="T21" fmla="*/ 466 h 489"/>
                <a:gd name="T22" fmla="*/ 95 w 243"/>
                <a:gd name="T23" fmla="*/ 411 h 489"/>
                <a:gd name="T24" fmla="*/ 118 w 243"/>
                <a:gd name="T25" fmla="*/ 389 h 489"/>
                <a:gd name="T26" fmla="*/ 101 w 243"/>
                <a:gd name="T27" fmla="*/ 389 h 489"/>
                <a:gd name="T28" fmla="*/ 73 w 243"/>
                <a:gd name="T29" fmla="*/ 389 h 489"/>
                <a:gd name="T30" fmla="*/ 50 w 243"/>
                <a:gd name="T31" fmla="*/ 345 h 489"/>
                <a:gd name="T32" fmla="*/ 62 w 243"/>
                <a:gd name="T33" fmla="*/ 290 h 489"/>
                <a:gd name="T34" fmla="*/ 107 w 243"/>
                <a:gd name="T35" fmla="*/ 269 h 489"/>
                <a:gd name="T36" fmla="*/ 90 w 243"/>
                <a:gd name="T37" fmla="*/ 269 h 489"/>
                <a:gd name="T38" fmla="*/ 39 w 243"/>
                <a:gd name="T39" fmla="*/ 280 h 489"/>
                <a:gd name="T40" fmla="*/ 17 w 243"/>
                <a:gd name="T41" fmla="*/ 258 h 489"/>
                <a:gd name="T42" fmla="*/ 17 w 243"/>
                <a:gd name="T43" fmla="*/ 225 h 489"/>
                <a:gd name="T44" fmla="*/ 45 w 243"/>
                <a:gd name="T45" fmla="*/ 197 h 489"/>
                <a:gd name="T46" fmla="*/ 112 w 243"/>
                <a:gd name="T47" fmla="*/ 148 h 489"/>
                <a:gd name="T48" fmla="*/ 84 w 243"/>
                <a:gd name="T49" fmla="*/ 148 h 489"/>
                <a:gd name="T50" fmla="*/ 50 w 243"/>
                <a:gd name="T51" fmla="*/ 142 h 489"/>
                <a:gd name="T52" fmla="*/ 39 w 243"/>
                <a:gd name="T53" fmla="*/ 93 h 489"/>
                <a:gd name="T54" fmla="*/ 174 w 243"/>
                <a:gd name="T55" fmla="*/ 16 h 489"/>
                <a:gd name="T56" fmla="*/ 152 w 243"/>
                <a:gd name="T57" fmla="*/ 16 h 489"/>
                <a:gd name="T58" fmla="*/ 45 w 243"/>
                <a:gd name="T59" fmla="*/ 66 h 489"/>
                <a:gd name="T60" fmla="*/ 17 w 243"/>
                <a:gd name="T61" fmla="*/ 115 h 489"/>
                <a:gd name="T62" fmla="*/ 39 w 243"/>
                <a:gd name="T63" fmla="*/ 153 h 489"/>
                <a:gd name="T64" fmla="*/ 39 w 243"/>
                <a:gd name="T65" fmla="*/ 192 h 489"/>
                <a:gd name="T66" fmla="*/ 5 w 243"/>
                <a:gd name="T67" fmla="*/ 225 h 489"/>
                <a:gd name="T68" fmla="*/ 5 w 243"/>
                <a:gd name="T69" fmla="*/ 274 h 489"/>
                <a:gd name="T70" fmla="*/ 45 w 243"/>
                <a:gd name="T71" fmla="*/ 296 h 489"/>
                <a:gd name="T72" fmla="*/ 39 w 243"/>
                <a:gd name="T73" fmla="*/ 351 h 489"/>
                <a:gd name="T74" fmla="*/ 62 w 243"/>
                <a:gd name="T75" fmla="*/ 389 h 489"/>
                <a:gd name="T76" fmla="*/ 79 w 243"/>
                <a:gd name="T77" fmla="*/ 417 h 489"/>
                <a:gd name="T78" fmla="*/ 90 w 243"/>
                <a:gd name="T79" fmla="*/ 471 h 489"/>
                <a:gd name="T80" fmla="*/ 129 w 243"/>
                <a:gd name="T81" fmla="*/ 488 h 489"/>
                <a:gd name="T82" fmla="*/ 180 w 243"/>
                <a:gd name="T83" fmla="*/ 449 h 489"/>
                <a:gd name="T84" fmla="*/ 197 w 243"/>
                <a:gd name="T85" fmla="*/ 384 h 489"/>
                <a:gd name="T86" fmla="*/ 180 w 243"/>
                <a:gd name="T87" fmla="*/ 345 h 489"/>
                <a:gd name="T88" fmla="*/ 191 w 243"/>
                <a:gd name="T89" fmla="*/ 334 h 489"/>
                <a:gd name="T90" fmla="*/ 197 w 243"/>
                <a:gd name="T91" fmla="*/ 301 h 489"/>
                <a:gd name="T92" fmla="*/ 197 w 243"/>
                <a:gd name="T93" fmla="*/ 258 h 489"/>
                <a:gd name="T94" fmla="*/ 197 w 243"/>
                <a:gd name="T95" fmla="*/ 236 h 489"/>
                <a:gd name="T96" fmla="*/ 231 w 243"/>
                <a:gd name="T97" fmla="*/ 214 h 489"/>
                <a:gd name="T98" fmla="*/ 242 w 243"/>
                <a:gd name="T99" fmla="*/ 170 h 489"/>
                <a:gd name="T100" fmla="*/ 214 w 243"/>
                <a:gd name="T101" fmla="*/ 110 h 489"/>
                <a:gd name="T102" fmla="*/ 231 w 243"/>
                <a:gd name="T103" fmla="*/ 99 h 489"/>
                <a:gd name="T104" fmla="*/ 242 w 243"/>
                <a:gd name="T105" fmla="*/ 66 h 489"/>
                <a:gd name="T106" fmla="*/ 219 w 243"/>
                <a:gd name="T107" fmla="*/ 16 h 489"/>
                <a:gd name="T108" fmla="*/ 174 w 243"/>
                <a:gd name="T109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489">
                  <a:moveTo>
                    <a:pt x="174" y="0"/>
                  </a:moveTo>
                  <a:lnTo>
                    <a:pt x="174" y="5"/>
                  </a:lnTo>
                  <a:lnTo>
                    <a:pt x="203" y="16"/>
                  </a:lnTo>
                  <a:lnTo>
                    <a:pt x="225" y="60"/>
                  </a:lnTo>
                  <a:lnTo>
                    <a:pt x="219" y="88"/>
                  </a:lnTo>
                  <a:lnTo>
                    <a:pt x="197" y="126"/>
                  </a:lnTo>
                  <a:lnTo>
                    <a:pt x="174" y="137"/>
                  </a:lnTo>
                  <a:lnTo>
                    <a:pt x="180" y="142"/>
                  </a:lnTo>
                  <a:lnTo>
                    <a:pt x="208" y="121"/>
                  </a:lnTo>
                  <a:lnTo>
                    <a:pt x="231" y="148"/>
                  </a:lnTo>
                  <a:lnTo>
                    <a:pt x="231" y="170"/>
                  </a:lnTo>
                  <a:lnTo>
                    <a:pt x="225" y="192"/>
                  </a:lnTo>
                  <a:lnTo>
                    <a:pt x="152" y="258"/>
                  </a:lnTo>
                  <a:lnTo>
                    <a:pt x="186" y="247"/>
                  </a:lnTo>
                  <a:lnTo>
                    <a:pt x="197" y="285"/>
                  </a:lnTo>
                  <a:lnTo>
                    <a:pt x="191" y="301"/>
                  </a:lnTo>
                  <a:lnTo>
                    <a:pt x="174" y="323"/>
                  </a:lnTo>
                  <a:lnTo>
                    <a:pt x="169" y="340"/>
                  </a:lnTo>
                  <a:lnTo>
                    <a:pt x="186" y="378"/>
                  </a:lnTo>
                  <a:lnTo>
                    <a:pt x="186" y="389"/>
                  </a:lnTo>
                  <a:lnTo>
                    <a:pt x="157" y="444"/>
                  </a:lnTo>
                  <a:lnTo>
                    <a:pt x="107" y="466"/>
                  </a:lnTo>
                  <a:lnTo>
                    <a:pt x="95" y="438"/>
                  </a:lnTo>
                  <a:lnTo>
                    <a:pt x="95" y="411"/>
                  </a:lnTo>
                  <a:lnTo>
                    <a:pt x="107" y="395"/>
                  </a:lnTo>
                  <a:lnTo>
                    <a:pt x="118" y="389"/>
                  </a:lnTo>
                  <a:lnTo>
                    <a:pt x="101" y="389"/>
                  </a:lnTo>
                  <a:lnTo>
                    <a:pt x="90" y="389"/>
                  </a:lnTo>
                  <a:lnTo>
                    <a:pt x="73" y="389"/>
                  </a:lnTo>
                  <a:lnTo>
                    <a:pt x="62" y="373"/>
                  </a:lnTo>
                  <a:lnTo>
                    <a:pt x="50" y="345"/>
                  </a:lnTo>
                  <a:lnTo>
                    <a:pt x="56" y="323"/>
                  </a:lnTo>
                  <a:lnTo>
                    <a:pt x="62" y="290"/>
                  </a:lnTo>
                  <a:lnTo>
                    <a:pt x="101" y="274"/>
                  </a:lnTo>
                  <a:lnTo>
                    <a:pt x="107" y="269"/>
                  </a:lnTo>
                  <a:lnTo>
                    <a:pt x="95" y="269"/>
                  </a:lnTo>
                  <a:lnTo>
                    <a:pt x="90" y="269"/>
                  </a:lnTo>
                  <a:lnTo>
                    <a:pt x="56" y="280"/>
                  </a:lnTo>
                  <a:lnTo>
                    <a:pt x="39" y="280"/>
                  </a:lnTo>
                  <a:lnTo>
                    <a:pt x="33" y="280"/>
                  </a:lnTo>
                  <a:lnTo>
                    <a:pt x="17" y="258"/>
                  </a:lnTo>
                  <a:lnTo>
                    <a:pt x="17" y="236"/>
                  </a:lnTo>
                  <a:lnTo>
                    <a:pt x="17" y="225"/>
                  </a:lnTo>
                  <a:lnTo>
                    <a:pt x="33" y="214"/>
                  </a:lnTo>
                  <a:lnTo>
                    <a:pt x="45" y="197"/>
                  </a:lnTo>
                  <a:lnTo>
                    <a:pt x="112" y="153"/>
                  </a:lnTo>
                  <a:lnTo>
                    <a:pt x="112" y="148"/>
                  </a:lnTo>
                  <a:lnTo>
                    <a:pt x="95" y="148"/>
                  </a:lnTo>
                  <a:lnTo>
                    <a:pt x="84" y="148"/>
                  </a:lnTo>
                  <a:lnTo>
                    <a:pt x="62" y="148"/>
                  </a:lnTo>
                  <a:lnTo>
                    <a:pt x="50" y="142"/>
                  </a:lnTo>
                  <a:lnTo>
                    <a:pt x="39" y="126"/>
                  </a:lnTo>
                  <a:lnTo>
                    <a:pt x="39" y="93"/>
                  </a:lnTo>
                  <a:lnTo>
                    <a:pt x="50" y="82"/>
                  </a:lnTo>
                  <a:lnTo>
                    <a:pt x="174" y="16"/>
                  </a:lnTo>
                  <a:lnTo>
                    <a:pt x="174" y="5"/>
                  </a:lnTo>
                  <a:lnTo>
                    <a:pt x="152" y="16"/>
                  </a:lnTo>
                  <a:lnTo>
                    <a:pt x="95" y="38"/>
                  </a:lnTo>
                  <a:lnTo>
                    <a:pt x="45" y="66"/>
                  </a:lnTo>
                  <a:lnTo>
                    <a:pt x="22" y="93"/>
                  </a:lnTo>
                  <a:lnTo>
                    <a:pt x="17" y="115"/>
                  </a:lnTo>
                  <a:lnTo>
                    <a:pt x="22" y="137"/>
                  </a:lnTo>
                  <a:lnTo>
                    <a:pt x="39" y="153"/>
                  </a:lnTo>
                  <a:lnTo>
                    <a:pt x="67" y="170"/>
                  </a:lnTo>
                  <a:lnTo>
                    <a:pt x="39" y="192"/>
                  </a:lnTo>
                  <a:lnTo>
                    <a:pt x="17" y="208"/>
                  </a:lnTo>
                  <a:lnTo>
                    <a:pt x="5" y="225"/>
                  </a:lnTo>
                  <a:lnTo>
                    <a:pt x="0" y="252"/>
                  </a:lnTo>
                  <a:lnTo>
                    <a:pt x="5" y="274"/>
                  </a:lnTo>
                  <a:lnTo>
                    <a:pt x="22" y="290"/>
                  </a:lnTo>
                  <a:lnTo>
                    <a:pt x="45" y="296"/>
                  </a:lnTo>
                  <a:lnTo>
                    <a:pt x="39" y="323"/>
                  </a:lnTo>
                  <a:lnTo>
                    <a:pt x="39" y="351"/>
                  </a:lnTo>
                  <a:lnTo>
                    <a:pt x="39" y="373"/>
                  </a:lnTo>
                  <a:lnTo>
                    <a:pt x="62" y="389"/>
                  </a:lnTo>
                  <a:lnTo>
                    <a:pt x="73" y="389"/>
                  </a:lnTo>
                  <a:lnTo>
                    <a:pt x="79" y="417"/>
                  </a:lnTo>
                  <a:lnTo>
                    <a:pt x="84" y="444"/>
                  </a:lnTo>
                  <a:lnTo>
                    <a:pt x="90" y="471"/>
                  </a:lnTo>
                  <a:lnTo>
                    <a:pt x="107" y="482"/>
                  </a:lnTo>
                  <a:lnTo>
                    <a:pt x="129" y="488"/>
                  </a:lnTo>
                  <a:lnTo>
                    <a:pt x="157" y="471"/>
                  </a:lnTo>
                  <a:lnTo>
                    <a:pt x="180" y="449"/>
                  </a:lnTo>
                  <a:lnTo>
                    <a:pt x="191" y="422"/>
                  </a:lnTo>
                  <a:lnTo>
                    <a:pt x="197" y="384"/>
                  </a:lnTo>
                  <a:lnTo>
                    <a:pt x="191" y="367"/>
                  </a:lnTo>
                  <a:lnTo>
                    <a:pt x="180" y="345"/>
                  </a:lnTo>
                  <a:lnTo>
                    <a:pt x="191" y="334"/>
                  </a:lnTo>
                  <a:lnTo>
                    <a:pt x="197" y="323"/>
                  </a:lnTo>
                  <a:lnTo>
                    <a:pt x="197" y="301"/>
                  </a:lnTo>
                  <a:lnTo>
                    <a:pt x="197" y="280"/>
                  </a:lnTo>
                  <a:lnTo>
                    <a:pt x="197" y="258"/>
                  </a:lnTo>
                  <a:lnTo>
                    <a:pt x="191" y="236"/>
                  </a:lnTo>
                  <a:lnTo>
                    <a:pt x="197" y="236"/>
                  </a:lnTo>
                  <a:lnTo>
                    <a:pt x="214" y="230"/>
                  </a:lnTo>
                  <a:lnTo>
                    <a:pt x="231" y="214"/>
                  </a:lnTo>
                  <a:lnTo>
                    <a:pt x="242" y="197"/>
                  </a:lnTo>
                  <a:lnTo>
                    <a:pt x="242" y="170"/>
                  </a:lnTo>
                  <a:lnTo>
                    <a:pt x="231" y="137"/>
                  </a:lnTo>
                  <a:lnTo>
                    <a:pt x="214" y="110"/>
                  </a:lnTo>
                  <a:lnTo>
                    <a:pt x="219" y="110"/>
                  </a:lnTo>
                  <a:lnTo>
                    <a:pt x="231" y="99"/>
                  </a:lnTo>
                  <a:lnTo>
                    <a:pt x="242" y="82"/>
                  </a:lnTo>
                  <a:lnTo>
                    <a:pt x="242" y="66"/>
                  </a:lnTo>
                  <a:lnTo>
                    <a:pt x="242" y="49"/>
                  </a:lnTo>
                  <a:lnTo>
                    <a:pt x="219" y="16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EEEE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1353" y="871"/>
              <a:ext cx="221" cy="462"/>
            </a:xfrm>
            <a:custGeom>
              <a:avLst/>
              <a:gdLst>
                <a:gd name="T0" fmla="*/ 163 w 221"/>
                <a:gd name="T1" fmla="*/ 0 h 462"/>
                <a:gd name="T2" fmla="*/ 163 w 221"/>
                <a:gd name="T3" fmla="*/ 11 h 462"/>
                <a:gd name="T4" fmla="*/ 39 w 221"/>
                <a:gd name="T5" fmla="*/ 77 h 462"/>
                <a:gd name="T6" fmla="*/ 28 w 221"/>
                <a:gd name="T7" fmla="*/ 88 h 462"/>
                <a:gd name="T8" fmla="*/ 28 w 221"/>
                <a:gd name="T9" fmla="*/ 105 h 462"/>
                <a:gd name="T10" fmla="*/ 28 w 221"/>
                <a:gd name="T11" fmla="*/ 121 h 462"/>
                <a:gd name="T12" fmla="*/ 39 w 221"/>
                <a:gd name="T13" fmla="*/ 137 h 462"/>
                <a:gd name="T14" fmla="*/ 73 w 221"/>
                <a:gd name="T15" fmla="*/ 143 h 462"/>
                <a:gd name="T16" fmla="*/ 101 w 221"/>
                <a:gd name="T17" fmla="*/ 143 h 462"/>
                <a:gd name="T18" fmla="*/ 101 w 221"/>
                <a:gd name="T19" fmla="*/ 148 h 462"/>
                <a:gd name="T20" fmla="*/ 34 w 221"/>
                <a:gd name="T21" fmla="*/ 192 h 462"/>
                <a:gd name="T22" fmla="*/ 22 w 221"/>
                <a:gd name="T23" fmla="*/ 209 h 462"/>
                <a:gd name="T24" fmla="*/ 6 w 221"/>
                <a:gd name="T25" fmla="*/ 220 h 462"/>
                <a:gd name="T26" fmla="*/ 0 w 221"/>
                <a:gd name="T27" fmla="*/ 242 h 462"/>
                <a:gd name="T28" fmla="*/ 6 w 221"/>
                <a:gd name="T29" fmla="*/ 258 h 462"/>
                <a:gd name="T30" fmla="*/ 22 w 221"/>
                <a:gd name="T31" fmla="*/ 275 h 462"/>
                <a:gd name="T32" fmla="*/ 51 w 221"/>
                <a:gd name="T33" fmla="*/ 275 h 462"/>
                <a:gd name="T34" fmla="*/ 84 w 221"/>
                <a:gd name="T35" fmla="*/ 264 h 462"/>
                <a:gd name="T36" fmla="*/ 96 w 221"/>
                <a:gd name="T37" fmla="*/ 264 h 462"/>
                <a:gd name="T38" fmla="*/ 90 w 221"/>
                <a:gd name="T39" fmla="*/ 269 h 462"/>
                <a:gd name="T40" fmla="*/ 51 w 221"/>
                <a:gd name="T41" fmla="*/ 285 h 462"/>
                <a:gd name="T42" fmla="*/ 45 w 221"/>
                <a:gd name="T43" fmla="*/ 313 h 462"/>
                <a:gd name="T44" fmla="*/ 39 w 221"/>
                <a:gd name="T45" fmla="*/ 340 h 462"/>
                <a:gd name="T46" fmla="*/ 51 w 221"/>
                <a:gd name="T47" fmla="*/ 368 h 462"/>
                <a:gd name="T48" fmla="*/ 62 w 221"/>
                <a:gd name="T49" fmla="*/ 384 h 462"/>
                <a:gd name="T50" fmla="*/ 79 w 221"/>
                <a:gd name="T51" fmla="*/ 384 h 462"/>
                <a:gd name="T52" fmla="*/ 107 w 221"/>
                <a:gd name="T53" fmla="*/ 384 h 462"/>
                <a:gd name="T54" fmla="*/ 107 w 221"/>
                <a:gd name="T55" fmla="*/ 384 h 462"/>
                <a:gd name="T56" fmla="*/ 96 w 221"/>
                <a:gd name="T57" fmla="*/ 390 h 462"/>
                <a:gd name="T58" fmla="*/ 84 w 221"/>
                <a:gd name="T59" fmla="*/ 406 h 462"/>
                <a:gd name="T60" fmla="*/ 84 w 221"/>
                <a:gd name="T61" fmla="*/ 417 h 462"/>
                <a:gd name="T62" fmla="*/ 84 w 221"/>
                <a:gd name="T63" fmla="*/ 428 h 462"/>
                <a:gd name="T64" fmla="*/ 90 w 221"/>
                <a:gd name="T65" fmla="*/ 450 h 462"/>
                <a:gd name="T66" fmla="*/ 96 w 221"/>
                <a:gd name="T67" fmla="*/ 461 h 462"/>
                <a:gd name="T68" fmla="*/ 130 w 221"/>
                <a:gd name="T69" fmla="*/ 455 h 462"/>
                <a:gd name="T70" fmla="*/ 158 w 221"/>
                <a:gd name="T71" fmla="*/ 433 h 462"/>
                <a:gd name="T72" fmla="*/ 169 w 221"/>
                <a:gd name="T73" fmla="*/ 406 h 462"/>
                <a:gd name="T74" fmla="*/ 175 w 221"/>
                <a:gd name="T75" fmla="*/ 373 h 462"/>
                <a:gd name="T76" fmla="*/ 158 w 221"/>
                <a:gd name="T77" fmla="*/ 335 h 462"/>
                <a:gd name="T78" fmla="*/ 163 w 221"/>
                <a:gd name="T79" fmla="*/ 318 h 462"/>
                <a:gd name="T80" fmla="*/ 169 w 221"/>
                <a:gd name="T81" fmla="*/ 313 h 462"/>
                <a:gd name="T82" fmla="*/ 180 w 221"/>
                <a:gd name="T83" fmla="*/ 296 h 462"/>
                <a:gd name="T84" fmla="*/ 186 w 221"/>
                <a:gd name="T85" fmla="*/ 275 h 462"/>
                <a:gd name="T86" fmla="*/ 175 w 221"/>
                <a:gd name="T87" fmla="*/ 242 h 462"/>
                <a:gd name="T88" fmla="*/ 141 w 221"/>
                <a:gd name="T89" fmla="*/ 253 h 462"/>
                <a:gd name="T90" fmla="*/ 186 w 221"/>
                <a:gd name="T91" fmla="*/ 231 h 462"/>
                <a:gd name="T92" fmla="*/ 214 w 221"/>
                <a:gd name="T93" fmla="*/ 187 h 462"/>
                <a:gd name="T94" fmla="*/ 220 w 221"/>
                <a:gd name="T95" fmla="*/ 165 h 462"/>
                <a:gd name="T96" fmla="*/ 220 w 221"/>
                <a:gd name="T97" fmla="*/ 143 h 462"/>
                <a:gd name="T98" fmla="*/ 197 w 221"/>
                <a:gd name="T99" fmla="*/ 116 h 462"/>
                <a:gd name="T100" fmla="*/ 169 w 221"/>
                <a:gd name="T101" fmla="*/ 137 h 462"/>
                <a:gd name="T102" fmla="*/ 163 w 221"/>
                <a:gd name="T103" fmla="*/ 132 h 462"/>
                <a:gd name="T104" fmla="*/ 186 w 221"/>
                <a:gd name="T105" fmla="*/ 121 h 462"/>
                <a:gd name="T106" fmla="*/ 208 w 221"/>
                <a:gd name="T107" fmla="*/ 88 h 462"/>
                <a:gd name="T108" fmla="*/ 214 w 221"/>
                <a:gd name="T109" fmla="*/ 55 h 462"/>
                <a:gd name="T110" fmla="*/ 192 w 221"/>
                <a:gd name="T111" fmla="*/ 11 h 462"/>
                <a:gd name="T112" fmla="*/ 163 w 221"/>
                <a:gd name="T113" fmla="*/ 0 h 462"/>
                <a:gd name="T114" fmla="*/ 163 w 221"/>
                <a:gd name="T115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" h="462">
                  <a:moveTo>
                    <a:pt x="163" y="0"/>
                  </a:moveTo>
                  <a:lnTo>
                    <a:pt x="163" y="11"/>
                  </a:lnTo>
                  <a:lnTo>
                    <a:pt x="39" y="77"/>
                  </a:lnTo>
                  <a:lnTo>
                    <a:pt x="28" y="88"/>
                  </a:lnTo>
                  <a:lnTo>
                    <a:pt x="28" y="105"/>
                  </a:lnTo>
                  <a:lnTo>
                    <a:pt x="28" y="121"/>
                  </a:lnTo>
                  <a:lnTo>
                    <a:pt x="39" y="137"/>
                  </a:lnTo>
                  <a:lnTo>
                    <a:pt x="73" y="143"/>
                  </a:lnTo>
                  <a:lnTo>
                    <a:pt x="101" y="143"/>
                  </a:lnTo>
                  <a:lnTo>
                    <a:pt x="101" y="148"/>
                  </a:lnTo>
                  <a:lnTo>
                    <a:pt x="34" y="192"/>
                  </a:lnTo>
                  <a:lnTo>
                    <a:pt x="22" y="209"/>
                  </a:lnTo>
                  <a:lnTo>
                    <a:pt x="6" y="220"/>
                  </a:lnTo>
                  <a:lnTo>
                    <a:pt x="0" y="242"/>
                  </a:lnTo>
                  <a:lnTo>
                    <a:pt x="6" y="258"/>
                  </a:lnTo>
                  <a:lnTo>
                    <a:pt x="22" y="275"/>
                  </a:lnTo>
                  <a:lnTo>
                    <a:pt x="51" y="275"/>
                  </a:lnTo>
                  <a:lnTo>
                    <a:pt x="84" y="264"/>
                  </a:lnTo>
                  <a:lnTo>
                    <a:pt x="96" y="264"/>
                  </a:lnTo>
                  <a:lnTo>
                    <a:pt x="90" y="269"/>
                  </a:lnTo>
                  <a:lnTo>
                    <a:pt x="51" y="285"/>
                  </a:lnTo>
                  <a:lnTo>
                    <a:pt x="45" y="313"/>
                  </a:lnTo>
                  <a:lnTo>
                    <a:pt x="39" y="340"/>
                  </a:lnTo>
                  <a:lnTo>
                    <a:pt x="51" y="368"/>
                  </a:lnTo>
                  <a:lnTo>
                    <a:pt x="62" y="384"/>
                  </a:lnTo>
                  <a:lnTo>
                    <a:pt x="79" y="384"/>
                  </a:lnTo>
                  <a:lnTo>
                    <a:pt x="107" y="384"/>
                  </a:lnTo>
                  <a:lnTo>
                    <a:pt x="96" y="390"/>
                  </a:lnTo>
                  <a:lnTo>
                    <a:pt x="84" y="406"/>
                  </a:lnTo>
                  <a:lnTo>
                    <a:pt x="84" y="417"/>
                  </a:lnTo>
                  <a:lnTo>
                    <a:pt x="84" y="428"/>
                  </a:lnTo>
                  <a:lnTo>
                    <a:pt x="90" y="450"/>
                  </a:lnTo>
                  <a:lnTo>
                    <a:pt x="96" y="461"/>
                  </a:lnTo>
                  <a:lnTo>
                    <a:pt x="130" y="455"/>
                  </a:lnTo>
                  <a:lnTo>
                    <a:pt x="158" y="433"/>
                  </a:lnTo>
                  <a:lnTo>
                    <a:pt x="169" y="406"/>
                  </a:lnTo>
                  <a:lnTo>
                    <a:pt x="175" y="373"/>
                  </a:lnTo>
                  <a:lnTo>
                    <a:pt x="158" y="335"/>
                  </a:lnTo>
                  <a:lnTo>
                    <a:pt x="163" y="318"/>
                  </a:lnTo>
                  <a:lnTo>
                    <a:pt x="169" y="313"/>
                  </a:lnTo>
                  <a:lnTo>
                    <a:pt x="180" y="296"/>
                  </a:lnTo>
                  <a:lnTo>
                    <a:pt x="186" y="275"/>
                  </a:lnTo>
                  <a:lnTo>
                    <a:pt x="175" y="242"/>
                  </a:lnTo>
                  <a:lnTo>
                    <a:pt x="141" y="253"/>
                  </a:lnTo>
                  <a:lnTo>
                    <a:pt x="186" y="231"/>
                  </a:lnTo>
                  <a:lnTo>
                    <a:pt x="214" y="187"/>
                  </a:lnTo>
                  <a:lnTo>
                    <a:pt x="220" y="165"/>
                  </a:lnTo>
                  <a:lnTo>
                    <a:pt x="220" y="143"/>
                  </a:lnTo>
                  <a:lnTo>
                    <a:pt x="197" y="116"/>
                  </a:lnTo>
                  <a:lnTo>
                    <a:pt x="169" y="137"/>
                  </a:lnTo>
                  <a:lnTo>
                    <a:pt x="163" y="132"/>
                  </a:lnTo>
                  <a:lnTo>
                    <a:pt x="186" y="121"/>
                  </a:lnTo>
                  <a:lnTo>
                    <a:pt x="208" y="88"/>
                  </a:lnTo>
                  <a:lnTo>
                    <a:pt x="214" y="55"/>
                  </a:lnTo>
                  <a:lnTo>
                    <a:pt x="192" y="11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299" y="778"/>
              <a:ext cx="119" cy="188"/>
            </a:xfrm>
            <a:custGeom>
              <a:avLst/>
              <a:gdLst>
                <a:gd name="T0" fmla="*/ 17 w 119"/>
                <a:gd name="T1" fmla="*/ 0 h 188"/>
                <a:gd name="T2" fmla="*/ 0 w 119"/>
                <a:gd name="T3" fmla="*/ 61 h 188"/>
                <a:gd name="T4" fmla="*/ 11 w 119"/>
                <a:gd name="T5" fmla="*/ 77 h 188"/>
                <a:gd name="T6" fmla="*/ 45 w 119"/>
                <a:gd name="T7" fmla="*/ 126 h 188"/>
                <a:gd name="T8" fmla="*/ 67 w 119"/>
                <a:gd name="T9" fmla="*/ 170 h 188"/>
                <a:gd name="T10" fmla="*/ 67 w 119"/>
                <a:gd name="T11" fmla="*/ 187 h 188"/>
                <a:gd name="T12" fmla="*/ 118 w 119"/>
                <a:gd name="T13" fmla="*/ 77 h 188"/>
                <a:gd name="T14" fmla="*/ 84 w 119"/>
                <a:gd name="T15" fmla="*/ 55 h 188"/>
                <a:gd name="T16" fmla="*/ 45 w 119"/>
                <a:gd name="T17" fmla="*/ 28 h 188"/>
                <a:gd name="T18" fmla="*/ 17 w 119"/>
                <a:gd name="T19" fmla="*/ 0 h 188"/>
                <a:gd name="T20" fmla="*/ 17 w 119"/>
                <a:gd name="T2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9" h="188">
                  <a:moveTo>
                    <a:pt x="17" y="0"/>
                  </a:moveTo>
                  <a:lnTo>
                    <a:pt x="0" y="61"/>
                  </a:lnTo>
                  <a:lnTo>
                    <a:pt x="11" y="77"/>
                  </a:lnTo>
                  <a:lnTo>
                    <a:pt x="45" y="126"/>
                  </a:lnTo>
                  <a:lnTo>
                    <a:pt x="67" y="170"/>
                  </a:lnTo>
                  <a:lnTo>
                    <a:pt x="67" y="187"/>
                  </a:lnTo>
                  <a:lnTo>
                    <a:pt x="118" y="77"/>
                  </a:lnTo>
                  <a:lnTo>
                    <a:pt x="84" y="55"/>
                  </a:lnTo>
                  <a:lnTo>
                    <a:pt x="45" y="28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3175" cap="flat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283968" y="3284984"/>
            <a:ext cx="352839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zh-CN" altLang="zh-CN" sz="2800" b="1" dirty="0" smtClean="0">
                <a:solidFill>
                  <a:srgbClr val="800000"/>
                </a:solidFill>
                <a:latin typeface="+mj-lt"/>
              </a:rPr>
              <a:t>甘特图 </a:t>
            </a:r>
            <a:r>
              <a:rPr lang="en-US" altLang="zh-CN" sz="2800" b="1" dirty="0" smtClean="0">
                <a:solidFill>
                  <a:srgbClr val="800000"/>
                </a:solidFill>
                <a:latin typeface="+mj-lt"/>
              </a:rPr>
              <a:t>(</a:t>
            </a:r>
            <a:r>
              <a:rPr lang="en-US" altLang="zh-CN" sz="2800" b="1" dirty="0" err="1">
                <a:solidFill>
                  <a:srgbClr val="800000"/>
                </a:solidFill>
                <a:latin typeface="+mj-lt"/>
              </a:rPr>
              <a:t>Bar_chart</a:t>
            </a:r>
            <a:r>
              <a:rPr lang="en-US" altLang="zh-CN" sz="2800" b="1" dirty="0" smtClean="0">
                <a:solidFill>
                  <a:srgbClr val="800000"/>
                </a:solidFill>
                <a:latin typeface="+mj-lt"/>
              </a:rPr>
              <a:t>)</a:t>
            </a:r>
          </a:p>
          <a:p>
            <a:pPr marL="285750" indent="-285750">
              <a:buFont typeface="Wingdings" charset="2"/>
              <a:buChar char="Ø"/>
            </a:pPr>
            <a:endParaRPr lang="en-US" altLang="zh-CN" sz="2800" b="1" dirty="0">
              <a:solidFill>
                <a:srgbClr val="800000"/>
              </a:solidFill>
              <a:latin typeface="+mj-lt"/>
            </a:endParaRPr>
          </a:p>
          <a:p>
            <a:pPr marL="285750" indent="-285750">
              <a:buFont typeface="Wingdings" charset="2"/>
              <a:buChar char="Ø"/>
            </a:pPr>
            <a:r>
              <a:rPr lang="zh-CN" altLang="zh-CN" sz="2800" b="1" dirty="0">
                <a:solidFill>
                  <a:srgbClr val="800000"/>
                </a:solidFill>
                <a:latin typeface="+mj-lt"/>
              </a:rPr>
              <a:t>负荷图</a:t>
            </a:r>
            <a:r>
              <a:rPr lang="en-US" altLang="zh-CN" sz="2800" b="1" dirty="0">
                <a:solidFill>
                  <a:srgbClr val="800000"/>
                </a:solidFill>
                <a:latin typeface="+mj-lt"/>
              </a:rPr>
              <a:t>(Load chart)</a:t>
            </a:r>
            <a:r>
              <a:rPr lang="zh-CN" altLang="zh-CN" sz="2800" b="1" dirty="0">
                <a:solidFill>
                  <a:srgbClr val="800000"/>
                </a:solidFill>
                <a:latin typeface="+mj-lt"/>
              </a:rPr>
              <a:t> </a:t>
            </a:r>
            <a:endParaRPr lang="en-US" altLang="zh-CN" sz="2800" b="1" dirty="0" smtClean="0">
              <a:solidFill>
                <a:srgbClr val="800000"/>
              </a:solidFill>
              <a:latin typeface="+mj-lt"/>
            </a:endParaRPr>
          </a:p>
          <a:p>
            <a:pPr marL="285750" indent="-285750">
              <a:buFont typeface="Wingdings" charset="2"/>
              <a:buChar char="Ø"/>
            </a:pPr>
            <a:endParaRPr kumimoji="1" lang="en-US" altLang="zh-CN" sz="2800" b="1" dirty="0">
              <a:solidFill>
                <a:srgbClr val="800000"/>
              </a:solidFill>
              <a:latin typeface="+mj-lt"/>
            </a:endParaRPr>
          </a:p>
          <a:p>
            <a:pPr marL="285750" indent="-285750">
              <a:buFont typeface="Wingdings" charset="2"/>
              <a:buChar char="Ø"/>
            </a:pPr>
            <a:r>
              <a:rPr lang="en-US" altLang="zh-CN" sz="2800" b="1" dirty="0">
                <a:solidFill>
                  <a:srgbClr val="800000"/>
                </a:solidFill>
                <a:latin typeface="+mj-lt"/>
              </a:rPr>
              <a:t>PERT</a:t>
            </a:r>
            <a:r>
              <a:rPr lang="zh-CN" altLang="zh-CN" sz="2800" b="1" dirty="0">
                <a:solidFill>
                  <a:srgbClr val="800000"/>
                </a:solidFill>
                <a:latin typeface="+mj-lt"/>
              </a:rPr>
              <a:t>网络分析</a:t>
            </a:r>
          </a:p>
          <a:p>
            <a:pPr marL="285750" indent="-285750">
              <a:buFont typeface="Wingdings" charset="2"/>
              <a:buChar char="Ø"/>
            </a:pPr>
            <a:endParaRPr kumimoji="1"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920944"/>
              </p:ext>
            </p:extLst>
          </p:nvPr>
        </p:nvGraphicFramePr>
        <p:xfrm>
          <a:off x="23150" y="332656"/>
          <a:ext cx="5268930" cy="3471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0" name="文档" r:id="rId4" imgW="5461000" imgH="2489200" progId="Word.Document.12">
                  <p:embed/>
                </p:oleObj>
              </mc:Choice>
              <mc:Fallback>
                <p:oleObj name="文档" r:id="rId4" imgW="5461000" imgH="2489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150" y="332656"/>
                        <a:ext cx="5268930" cy="3471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913286"/>
              </p:ext>
            </p:extLst>
          </p:nvPr>
        </p:nvGraphicFramePr>
        <p:xfrm>
          <a:off x="1926467" y="3645024"/>
          <a:ext cx="7217533" cy="3168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1" name="文档" r:id="rId6" imgW="5461000" imgH="2540000" progId="Word.Document.12">
                  <p:embed/>
                </p:oleObj>
              </mc:Choice>
              <mc:Fallback>
                <p:oleObj name="文档" r:id="rId6" imgW="5461000" imgH="2540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26467" y="3645024"/>
                        <a:ext cx="7217533" cy="3168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292080" y="1556792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/>
              <a:t>精品课程建设进程甘特图 </a:t>
            </a:r>
            <a:endParaRPr lang="zh-CN" altLang="en-US" sz="2400" b="1" dirty="0"/>
          </a:p>
        </p:txBody>
      </p:sp>
      <p:sp>
        <p:nvSpPr>
          <p:cNvPr id="6" name="矩形 5"/>
          <p:cNvSpPr/>
          <p:nvPr/>
        </p:nvSpPr>
        <p:spPr>
          <a:xfrm>
            <a:off x="179512" y="4941168"/>
            <a:ext cx="17235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zh-CN" sz="2400" b="1" dirty="0">
                <a:latin typeface="+mn-lt"/>
              </a:rPr>
              <a:t>五名责</a:t>
            </a:r>
            <a:r>
              <a:rPr lang="zh-CN" altLang="zh-CN" sz="2400" b="1" dirty="0" smtClean="0">
                <a:latin typeface="+mn-lt"/>
              </a:rPr>
              <a:t>任</a:t>
            </a:r>
            <a:endParaRPr lang="en-US" altLang="zh-CN" sz="2400" b="1" dirty="0" smtClean="0">
              <a:latin typeface="+mn-lt"/>
            </a:endParaRPr>
          </a:p>
          <a:p>
            <a:pPr algn="r"/>
            <a:r>
              <a:rPr lang="zh-CN" altLang="zh-CN" sz="2400" b="1" dirty="0" smtClean="0">
                <a:latin typeface="+mn-lt"/>
              </a:rPr>
              <a:t>编辑负荷图 </a:t>
            </a:r>
            <a:endParaRPr lang="zh-CN" altLang="en-US" sz="2400" b="1" dirty="0">
              <a:latin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17" y="2492896"/>
            <a:ext cx="8883353" cy="43544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9792" y="332656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400" b="1" dirty="0">
                <a:latin typeface="+mj-lt"/>
              </a:rPr>
              <a:t>PERT</a:t>
            </a:r>
            <a:r>
              <a:rPr lang="zh-CN" altLang="zh-CN" sz="4400" b="1" dirty="0">
                <a:latin typeface="+mj-lt"/>
              </a:rPr>
              <a:t>网络的步骤</a:t>
            </a:r>
          </a:p>
          <a:p>
            <a:r>
              <a:rPr lang="en-US" altLang="zh-CN" sz="4400" b="1" dirty="0">
                <a:latin typeface="+mj-lt"/>
              </a:rPr>
              <a:t> </a:t>
            </a:r>
            <a:endParaRPr lang="zh-CN" altLang="zh-CN" sz="4400" b="1" dirty="0">
              <a:latin typeface="+mj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u contenu 2"/>
          <p:cNvSpPr>
            <a:spLocks noGrp="1"/>
          </p:cNvSpPr>
          <p:nvPr>
            <p:ph idx="4294967295"/>
          </p:nvPr>
        </p:nvSpPr>
        <p:spPr>
          <a:xfrm>
            <a:off x="457200" y="692150"/>
            <a:ext cx="8229600" cy="57372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kumimoji="0" lang="fr-FR" altLang="zh-CN" sz="2000" b="1">
              <a:latin typeface="Calibri" charset="0"/>
              <a:ea typeface="宋体" charset="0"/>
              <a:cs typeface="宋体" charset="0"/>
            </a:endParaRPr>
          </a:p>
          <a:p>
            <a:pPr eaLnBrk="1" hangingPunct="1"/>
            <a:endParaRPr kumimoji="0" lang="zh-CN" altLang="fr-FR" sz="2000" b="1">
              <a:latin typeface="Calibri" charset="0"/>
              <a:ea typeface="宋体" charset="0"/>
              <a:cs typeface="宋体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63888" y="188640"/>
            <a:ext cx="24857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dirty="0">
                <a:latin typeface="+mj-lt"/>
              </a:rPr>
              <a:t>PERT</a:t>
            </a:r>
            <a:r>
              <a:rPr lang="zh-CN" altLang="zh-CN" sz="4400" b="1" dirty="0">
                <a:latin typeface="+mj-lt"/>
              </a:rPr>
              <a:t>网络</a:t>
            </a:r>
            <a:endParaRPr lang="zh-CN" altLang="en-US" sz="4400" dirty="0">
              <a:latin typeface="+mj-lt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715527"/>
              </p:ext>
            </p:extLst>
          </p:nvPr>
        </p:nvGraphicFramePr>
        <p:xfrm>
          <a:off x="251520" y="1916832"/>
          <a:ext cx="8539455" cy="2803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0" name="文档" r:id="rId4" imgW="4381500" imgH="1143000" progId="Word.Document.12">
                  <p:embed/>
                </p:oleObj>
              </mc:Choice>
              <mc:Fallback>
                <p:oleObj name="文档" r:id="rId4" imgW="4381500" imgH="1143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520" y="1916832"/>
                        <a:ext cx="8539455" cy="28037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95536" y="4797152"/>
            <a:ext cx="8424936" cy="1938992"/>
          </a:xfrm>
          <a:prstGeom prst="rect">
            <a:avLst/>
          </a:prstGeom>
          <a:gradFill flip="none" rotWithShape="1">
            <a:gsLst>
              <a:gs pos="0">
                <a:srgbClr val="7DAD21">
                  <a:alpha val="26000"/>
                </a:srgbClr>
              </a:gs>
              <a:gs pos="100000">
                <a:srgbClr val="FFFFFF">
                  <a:alpha val="26000"/>
                </a:srgbClr>
              </a:gs>
              <a:gs pos="50000">
                <a:srgbClr val="7DAD21">
                  <a:alpha val="26000"/>
                </a:srgbClr>
              </a:gs>
            </a:gsLst>
            <a:lin ang="0" scaled="1"/>
            <a:tileRect/>
          </a:gradFill>
          <a:effectLst>
            <a:glow rad="101600">
              <a:srgbClr val="7DAD21">
                <a:alpha val="75000"/>
              </a:srgbClr>
            </a:glow>
          </a:effectLst>
        </p:spPr>
        <p:txBody>
          <a:bodyPr wrap="square">
            <a:spAutoFit/>
          </a:bodyPr>
          <a:lstStyle/>
          <a:p>
            <a:r>
              <a:rPr lang="zh-CN" altLang="zh-CN" sz="2400" dirty="0"/>
              <a:t>构造</a:t>
            </a:r>
            <a:r>
              <a:rPr lang="en-US" altLang="zh-CN" sz="2400" dirty="0"/>
              <a:t>PERT</a:t>
            </a:r>
            <a:r>
              <a:rPr lang="zh-CN" altLang="zh-CN" sz="2400" dirty="0"/>
              <a:t>图，需要明确三个概念：事件、活动和关键路线。事件（</a:t>
            </a:r>
            <a:r>
              <a:rPr lang="en-US" altLang="zh-CN" sz="2400" dirty="0"/>
              <a:t>Events</a:t>
            </a:r>
            <a:r>
              <a:rPr lang="zh-CN" altLang="zh-CN" sz="2400" dirty="0"/>
              <a:t>）是一个节点，表示主要活动结束的那一点。活动（</a:t>
            </a:r>
            <a:r>
              <a:rPr lang="en-US" altLang="zh-CN" sz="2400" dirty="0"/>
              <a:t>Activities</a:t>
            </a:r>
            <a:r>
              <a:rPr lang="zh-CN" altLang="zh-CN" sz="2400" dirty="0"/>
              <a:t>）表示从一个事件到另一个事件之间的过程，他需要花费时间耗费资源。关键路线（</a:t>
            </a:r>
            <a:r>
              <a:rPr lang="en-US" altLang="zh-CN" sz="2400" dirty="0"/>
              <a:t>Critical Path</a:t>
            </a:r>
            <a:r>
              <a:rPr lang="zh-CN" altLang="zh-CN" sz="2400" dirty="0"/>
              <a:t>）是</a:t>
            </a:r>
            <a:r>
              <a:rPr lang="en-US" altLang="zh-CN" sz="2400" dirty="0"/>
              <a:t>PERT</a:t>
            </a:r>
            <a:r>
              <a:rPr lang="zh-CN" altLang="zh-CN" sz="2400" dirty="0"/>
              <a:t>网络中花费时间最长的事件和活动的序列。 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59832" y="260648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盈亏平衡分析</a:t>
            </a:r>
            <a:endParaRPr lang="zh-CN" altLang="en-US" sz="4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60" y="1861230"/>
            <a:ext cx="5348827" cy="4664114"/>
          </a:xfrm>
          <a:prstGeom prst="rect">
            <a:avLst/>
          </a:prstGeom>
        </p:spPr>
      </p:pic>
      <p:sp>
        <p:nvSpPr>
          <p:cNvPr id="10" name="AutoShape 2"/>
          <p:cNvSpPr>
            <a:spLocks noChangeArrowheads="1"/>
          </p:cNvSpPr>
          <p:nvPr/>
        </p:nvSpPr>
        <p:spPr bwMode="auto">
          <a:xfrm>
            <a:off x="3923928" y="2143125"/>
            <a:ext cx="4896544" cy="4238203"/>
          </a:xfrm>
          <a:prstGeom prst="leftArrowCallout">
            <a:avLst>
              <a:gd name="adj1" fmla="val 25000"/>
              <a:gd name="adj2" fmla="val 25000"/>
              <a:gd name="adj3" fmla="val 17827"/>
              <a:gd name="adj4" fmla="val 76954"/>
            </a:avLst>
          </a:prstGeom>
          <a:gradFill rotWithShape="1">
            <a:gsLst>
              <a:gs pos="0">
                <a:srgbClr val="0C320C"/>
              </a:gs>
              <a:gs pos="100000">
                <a:schemeClr val="accent1"/>
              </a:gs>
            </a:gsLst>
            <a:lin ang="18900000" scaled="1"/>
          </a:gradFill>
          <a:ln w="9525" cmpd="sng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C320C"/>
            </a:extrusionClr>
          </a:sp3d>
        </p:spPr>
        <p:txBody>
          <a:bodyPr vert="eaVert" wrap="none" lIns="92075" tIns="46038" rIns="92075" bIns="46038" anchor="ctr">
            <a:flatTx/>
          </a:bodyPr>
          <a:lstStyle/>
          <a:p>
            <a:pPr eaLnBrk="0" hangingPunct="0"/>
            <a:endParaRPr lang="zh-CN" altLang="en-US"/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270375" y="2390775"/>
            <a:ext cx="22098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 eaLnBrk="0" hangingPunct="0">
              <a:defRPr i="1">
                <a:solidFill>
                  <a:schemeClr val="tx1"/>
                </a:solidFill>
                <a:latin typeface="Arial" charset="0"/>
                <a:ea typeface="华文细黑" charset="0"/>
                <a:cs typeface="华文细黑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charset="0"/>
                <a:cs typeface="华文细黑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charset="0"/>
                <a:cs typeface="华文细黑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charset="0"/>
                <a:cs typeface="华文细黑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charset="0"/>
                <a:cs typeface="华文细黑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charset="0"/>
                <a:cs typeface="华文细黑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charset="0"/>
                <a:cs typeface="华文细黑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charset="0"/>
                <a:cs typeface="华文细黑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charset="0"/>
                <a:cs typeface="华文细黑" charset="0"/>
              </a:defRPr>
            </a:lvl9pPr>
          </a:lstStyle>
          <a:p>
            <a:endParaRPr lang="zh-CN" altLang="en-US" sz="2000" b="1"/>
          </a:p>
          <a:p>
            <a:pPr eaLnBrk="1" hangingPunct="1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en-US" sz="2000" b="1"/>
          </a:p>
        </p:txBody>
      </p:sp>
      <p:sp>
        <p:nvSpPr>
          <p:cNvPr id="12" name="矩形 11"/>
          <p:cNvSpPr/>
          <p:nvPr/>
        </p:nvSpPr>
        <p:spPr>
          <a:xfrm>
            <a:off x="5508104" y="2348880"/>
            <a:ext cx="3240360" cy="374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zh-CN" sz="2400" b="1" dirty="0">
                <a:latin typeface="+mj-lt"/>
              </a:rPr>
              <a:t>盈亏平衡分析</a:t>
            </a:r>
            <a:r>
              <a:rPr lang="en-US" altLang="zh-CN" sz="2400" b="1" dirty="0">
                <a:latin typeface="+mj-lt"/>
              </a:rPr>
              <a:t>(Break-even analysis)</a:t>
            </a:r>
            <a:r>
              <a:rPr lang="zh-CN" altLang="zh-CN" sz="2400" b="1" dirty="0">
                <a:latin typeface="+mj-lt"/>
              </a:rPr>
              <a:t>又称保本点分析，是根据产品业务量（产量或销量）、成本、利润之间的相互制约关系的综合分析，用来预测利润，控制成本，判断经营状况的一种数学分析方法。</a:t>
            </a:r>
            <a:r>
              <a:rPr lang="zh-CN" altLang="zh-CN" sz="2400" b="1" dirty="0">
                <a:latin typeface="+mj-lt"/>
              </a:rPr>
              <a:t> </a:t>
            </a:r>
            <a:endParaRPr lang="zh-CN" altLang="en-US" sz="2400" b="1" dirty="0">
              <a:latin typeface="+mj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260648"/>
            <a:ext cx="75417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latin typeface="+mj-lt"/>
              </a:rPr>
              <a:t>线性规划</a:t>
            </a:r>
            <a:r>
              <a:rPr lang="en-US" altLang="zh-CN" sz="4400" b="1" dirty="0">
                <a:latin typeface="+mj-lt"/>
              </a:rPr>
              <a:t>(Linear Programming)</a:t>
            </a:r>
            <a:endParaRPr lang="zh-CN" altLang="zh-CN" sz="4400" dirty="0">
              <a:latin typeface="+mj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2132856"/>
            <a:ext cx="6696744" cy="362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dirty="0">
                <a:latin typeface="+mj-lt"/>
              </a:rPr>
              <a:t>如何最合理地利用有限的资源</a:t>
            </a:r>
            <a:r>
              <a:rPr lang="en-US" altLang="zh-CN" sz="2400" b="1" dirty="0">
                <a:latin typeface="+mj-lt"/>
              </a:rPr>
              <a:t>(</a:t>
            </a:r>
            <a:r>
              <a:rPr lang="zh-CN" altLang="zh-CN" sz="2400" b="1" dirty="0">
                <a:latin typeface="+mj-lt"/>
              </a:rPr>
              <a:t>如资金、劳力．材料、机器、时间等</a:t>
            </a:r>
            <a:r>
              <a:rPr lang="en-US" altLang="zh-CN" sz="2400" b="1" dirty="0">
                <a:latin typeface="+mj-lt"/>
              </a:rPr>
              <a:t>)</a:t>
            </a:r>
            <a:r>
              <a:rPr lang="zh-CN" altLang="zh-CN" sz="2400" b="1" dirty="0">
                <a:latin typeface="+mj-lt"/>
              </a:rPr>
              <a:t>，使产出的消耗最小，利润最大。如果利用数学方法来进行这种分析，这就是数学规划。当所建立的模型，都是线性代数方程时，这就是一个线性规划问题</a:t>
            </a:r>
            <a:r>
              <a:rPr lang="zh-CN" altLang="zh-CN" sz="2400" b="1" dirty="0" smtClean="0">
                <a:latin typeface="+mj-lt"/>
              </a:rPr>
              <a:t>。</a:t>
            </a:r>
            <a:endParaRPr lang="en-US" altLang="zh-CN" sz="2400" b="1" dirty="0" smtClean="0">
              <a:latin typeface="+mj-lt"/>
            </a:endParaRPr>
          </a:p>
          <a:p>
            <a:pPr>
              <a:lnSpc>
                <a:spcPct val="120000"/>
              </a:lnSpc>
            </a:pPr>
            <a:endParaRPr lang="en-US" altLang="zh-CN" sz="2400" b="1" dirty="0">
              <a:latin typeface="+mj-lt"/>
            </a:endParaRPr>
          </a:p>
          <a:p>
            <a:pPr>
              <a:lnSpc>
                <a:spcPct val="120000"/>
              </a:lnSpc>
            </a:pPr>
            <a:endParaRPr lang="en-US" altLang="zh-CN" sz="2400" b="1" dirty="0" smtClean="0"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j-lt"/>
              </a:rPr>
              <a:t>相关的软件应用</a:t>
            </a:r>
            <a:endParaRPr lang="zh-CN" altLang="zh-CN" sz="24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3599" y="4774711"/>
            <a:ext cx="3130401" cy="20608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 idx="4294967295"/>
          </p:nvPr>
        </p:nvSpPr>
        <p:spPr>
          <a:xfrm>
            <a:off x="25797" y="32756"/>
            <a:ext cx="6257925" cy="1143000"/>
          </a:xfrm>
          <a:extLst/>
        </p:spPr>
        <p:txBody>
          <a:bodyPr/>
          <a:lstStyle/>
          <a:p>
            <a:pPr algn="l" eaLnBrk="1" hangingPunct="1">
              <a:defRPr/>
            </a:pPr>
            <a:r>
              <a:rPr kumimoji="0" lang="zh-CN" altLang="fr-FR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charset="0"/>
                <a:ea typeface="宋体" charset="0"/>
                <a:cs typeface="宋体" charset="0"/>
              </a:rPr>
              <a:t>章节要点</a:t>
            </a:r>
          </a:p>
        </p:txBody>
      </p:sp>
      <p:sp>
        <p:nvSpPr>
          <p:cNvPr id="3075" name="Espace réservé du contenu 2"/>
          <p:cNvSpPr>
            <a:spLocks noGrp="1"/>
          </p:cNvSpPr>
          <p:nvPr>
            <p:ph idx="4294967295"/>
          </p:nvPr>
        </p:nvSpPr>
        <p:spPr>
          <a:xfrm>
            <a:off x="2852738" y="1484313"/>
            <a:ext cx="5175250" cy="4525962"/>
          </a:xfrm>
        </p:spPr>
        <p:txBody>
          <a:bodyPr/>
          <a:lstStyle/>
          <a:p>
            <a:pPr>
              <a:buFont typeface="Wingdings" charset="2"/>
              <a:buChar char="Ø"/>
              <a:defRPr/>
            </a:pPr>
            <a:r>
              <a:rPr lang="zh-CN" altLang="zh-CN" b="1" dirty="0"/>
              <a:t>评估环</a:t>
            </a:r>
            <a:r>
              <a:rPr lang="zh-CN" altLang="zh-CN" b="1" dirty="0" smtClean="0"/>
              <a:t>境的技术</a:t>
            </a:r>
            <a:endParaRPr lang="en-US" altLang="zh-CN" b="1" dirty="0" smtClean="0"/>
          </a:p>
          <a:p>
            <a:pPr>
              <a:buFont typeface="Wingdings" charset="2"/>
              <a:buChar char="Ø"/>
              <a:defRPr/>
            </a:pPr>
            <a:endParaRPr lang="zh-CN" altLang="zh-CN" dirty="0"/>
          </a:p>
          <a:p>
            <a:pPr>
              <a:buFont typeface="Wingdings" charset="2"/>
              <a:buChar char="Ø"/>
              <a:defRPr/>
            </a:pPr>
            <a:r>
              <a:rPr lang="zh-CN" altLang="zh-CN" b="1" dirty="0" smtClean="0"/>
              <a:t>分配资源的技术</a:t>
            </a:r>
            <a:endParaRPr lang="en-US" altLang="zh-CN" b="1" dirty="0" smtClean="0"/>
          </a:p>
          <a:p>
            <a:pPr marL="0" indent="0">
              <a:buFont typeface="Arial" charset="0"/>
              <a:buNone/>
              <a:defRPr/>
            </a:pPr>
            <a:r>
              <a:rPr lang="en-US" altLang="zh-CN" b="1" dirty="0" smtClean="0"/>
              <a:t> </a:t>
            </a:r>
          </a:p>
          <a:p>
            <a:pPr>
              <a:buFont typeface="Wingdings" charset="2"/>
              <a:buChar char="Ø"/>
              <a:defRPr/>
            </a:pPr>
            <a:r>
              <a:rPr lang="zh-CN" altLang="zh-CN" b="1" dirty="0" smtClean="0"/>
              <a:t>其他的计划技术</a:t>
            </a:r>
            <a:r>
              <a:rPr lang="en-US" altLang="zh-CN" b="1" dirty="0" smtClean="0"/>
              <a:t>   </a:t>
            </a:r>
          </a:p>
          <a:p>
            <a:pPr>
              <a:buFont typeface="Wingdings" charset="2"/>
              <a:buChar char="Ø"/>
              <a:defRPr/>
            </a:pPr>
            <a:endParaRPr lang="en-US" altLang="zh-CN" b="1" dirty="0"/>
          </a:p>
          <a:p>
            <a:pPr>
              <a:buFont typeface="Wingdings" charset="2"/>
              <a:buChar char="Ø"/>
              <a:defRPr/>
            </a:pPr>
            <a:r>
              <a:rPr lang="zh-CN" altLang="zh-CN" b="1" dirty="0" smtClean="0"/>
              <a:t>思考题</a:t>
            </a:r>
            <a:endParaRPr lang="zh-CN" altLang="zh-CN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3098" y="3969184"/>
            <a:ext cx="1980902" cy="2888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713817"/>
              </p:ext>
            </p:extLst>
          </p:nvPr>
        </p:nvGraphicFramePr>
        <p:xfrm>
          <a:off x="683568" y="2039249"/>
          <a:ext cx="7848872" cy="48170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" name="文档" r:id="rId4" imgW="5435600" imgH="3467100" progId="Word.Document.12">
                  <p:embed/>
                </p:oleObj>
              </mc:Choice>
              <mc:Fallback>
                <p:oleObj name="文档" r:id="rId4" imgW="5435600" imgH="3467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568" y="2039249"/>
                        <a:ext cx="7848872" cy="48170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411760" y="18864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线性规划</a:t>
            </a:r>
            <a:r>
              <a:rPr lang="zh-CN" altLang="zh-CN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的实例 </a:t>
            </a:r>
            <a:endParaRPr lang="zh-CN" altLang="en-US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0648"/>
            <a:ext cx="85355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/>
              <a:t> </a:t>
            </a:r>
            <a:r>
              <a:rPr lang="zh-CN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时间管理</a:t>
            </a:r>
            <a:r>
              <a:rPr lang="zh-CN" altLang="zh-CN" sz="4400" dirty="0"/>
              <a:t>（</a:t>
            </a:r>
            <a:r>
              <a:rPr lang="en-US" altLang="zh-CN" sz="4400" dirty="0"/>
              <a:t>Time Management</a:t>
            </a:r>
            <a:r>
              <a:rPr lang="zh-CN" altLang="zh-CN" sz="4400" dirty="0"/>
              <a:t>）</a:t>
            </a:r>
            <a:r>
              <a:rPr lang="zh-CN" altLang="zh-CN" sz="4400" dirty="0"/>
              <a:t> </a:t>
            </a:r>
            <a:endParaRPr lang="zh-CN" altLang="en-US" sz="4400" dirty="0"/>
          </a:p>
        </p:txBody>
      </p:sp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683568" y="1916832"/>
            <a:ext cx="7992888" cy="346124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CN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ﾋﾎﾌ�" charset="0"/>
              </a:rPr>
              <a:t>30</a:t>
            </a:r>
            <a:r>
              <a:rPr kumimoji="1" lang="zh-CN" altLang="en-US" sz="2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ﾋﾎﾌ�" charset="0"/>
              </a:rPr>
              <a:t>秒钟电梯理论</a:t>
            </a:r>
            <a:endParaRPr kumimoji="1" lang="zh-CN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ea typeface="ﾋﾎﾌ�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ﾋﾎﾌ�" charset="0"/>
              <a:ea typeface="ﾋﾎﾌ�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麦肯锡</a:t>
            </a:r>
            <a:r>
              <a:rPr kumimoji="1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公司曾经得到过一次沉痛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的教训：该公司曾经为一家</a:t>
            </a:r>
            <a:r>
              <a:rPr kumimoji="1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重要的</a:t>
            </a:r>
            <a:r>
              <a:rPr kumimoji="1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客户</a:t>
            </a:r>
            <a:r>
              <a:rPr kumimoji="1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做咨询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。咨询结束的时候，麦肯锡的项目负责人在电梯间里遇见了对方的董事长，该董事长问麦肯锡的项目负责人：</a:t>
            </a:r>
            <a:r>
              <a:rPr kumimoji="1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“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你能不能说一下现在的结果呢？</a:t>
            </a:r>
            <a:r>
              <a:rPr kumimoji="1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”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由于该项目负责人没有准备，而且即使有准备，也无法在电梯从</a:t>
            </a:r>
            <a:r>
              <a:rPr kumimoji="1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30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层到</a:t>
            </a:r>
            <a:r>
              <a:rPr kumimoji="1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1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层的</a:t>
            </a:r>
            <a:r>
              <a:rPr kumimoji="1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30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秒钟内把结果说清楚。最终，麦肯锡失去了这一重要客户。从此，</a:t>
            </a:r>
            <a:r>
              <a:rPr kumimoji="1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麦肯锡要求公司</a:t>
            </a:r>
            <a:r>
              <a:rPr kumimoji="1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员工</a:t>
            </a:r>
            <a:r>
              <a:rPr kumimoji="1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凡事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要在最短的时间内把结果表达清楚，凡事要直奔主题、直奔结果。麦肯锡认为，一般情况下人们最多记得住一二三，记不住四五六，所以凡事要归纳在</a:t>
            </a:r>
            <a:r>
              <a:rPr kumimoji="1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3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条以内。这就是如今在商界流传甚广的</a:t>
            </a:r>
            <a:r>
              <a:rPr kumimoji="1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“</a:t>
            </a:r>
            <a:r>
              <a:rPr kumimoji="1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30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秒钟电梯理论</a:t>
            </a:r>
            <a:r>
              <a:rPr kumimoji="1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”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或称</a:t>
            </a:r>
            <a:r>
              <a:rPr kumimoji="1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“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电梯演讲</a:t>
            </a:r>
            <a:r>
              <a:rPr kumimoji="1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”</a:t>
            </a:r>
            <a:r>
              <a:rPr kumimoji="1" lang="zh-CN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华文楷体"/>
                <a:ea typeface="华文楷体"/>
                <a:cs typeface="华文楷体"/>
              </a:rPr>
              <a:t>。</a:t>
            </a:r>
            <a:endParaRPr kumimoji="1" lang="zh-CN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华文楷体"/>
              <a:ea typeface="华文楷体"/>
              <a:cs typeface="华文楷体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单圆角矩形 3"/>
          <p:cNvSpPr/>
          <p:nvPr/>
        </p:nvSpPr>
        <p:spPr bwMode="auto">
          <a:xfrm>
            <a:off x="395536" y="1988840"/>
            <a:ext cx="8568952" cy="4680520"/>
          </a:xfrm>
          <a:prstGeom prst="round1Rect">
            <a:avLst/>
          </a:prstGeom>
          <a:solidFill>
            <a:schemeClr val="accent1">
              <a:alpha val="3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0"/>
              <a:cs typeface="宋体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52736"/>
            <a:ext cx="1547664" cy="246062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331640" y="2204864"/>
            <a:ext cx="6912694" cy="3960738"/>
          </a:xfrm>
          <a:prstGeom prst="roundRect">
            <a:avLst>
              <a:gd name="adj" fmla="val 5556"/>
            </a:avLst>
          </a:prstGeom>
          <a:noFill/>
          <a:ln w="130175" cap="flat" cmpd="sng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7704" y="2636912"/>
            <a:ext cx="56703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effectLst>
                  <a:glow rad="101600">
                    <a:srgbClr val="FFFF00">
                      <a:alpha val="75000"/>
                    </a:srgbClr>
                  </a:glow>
                </a:effectLst>
                <a:latin typeface="华文楷体"/>
                <a:ea typeface="华文楷体"/>
                <a:cs typeface="华文楷体"/>
              </a:rPr>
              <a:t>时</a:t>
            </a:r>
            <a:r>
              <a:rPr lang="zh-CN" altLang="zh-CN" sz="2800" b="1" dirty="0">
                <a:effectLst>
                  <a:glow rad="101600">
                    <a:srgbClr val="FFFF00">
                      <a:alpha val="75000"/>
                    </a:srgbClr>
                  </a:glow>
                </a:effectLst>
                <a:latin typeface="华文楷体"/>
                <a:ea typeface="华文楷体"/>
                <a:cs typeface="华文楷体"/>
              </a:rPr>
              <a:t>间管理</a:t>
            </a:r>
            <a:r>
              <a:rPr lang="zh-CN" altLang="zh-CN" sz="2800" b="1" dirty="0" smtClean="0">
                <a:effectLst>
                  <a:glow rad="101600">
                    <a:srgbClr val="FFFF00">
                      <a:alpha val="75000"/>
                    </a:srgbClr>
                  </a:glow>
                </a:effectLst>
                <a:latin typeface="华文楷体"/>
                <a:ea typeface="华文楷体"/>
                <a:cs typeface="华文楷体"/>
              </a:rPr>
              <a:t>（</a:t>
            </a:r>
            <a:r>
              <a:rPr lang="en-US" altLang="zh-CN" sz="2800" b="1" dirty="0">
                <a:effectLst>
                  <a:glow rad="101600">
                    <a:srgbClr val="FFFF00">
                      <a:alpha val="75000"/>
                    </a:srgbClr>
                  </a:glow>
                </a:effectLst>
                <a:latin typeface="华文楷体"/>
                <a:ea typeface="华文楷体"/>
                <a:cs typeface="华文楷体"/>
              </a:rPr>
              <a:t>Time Management</a:t>
            </a:r>
            <a:r>
              <a:rPr lang="zh-CN" altLang="zh-CN" sz="2800" b="1" dirty="0" smtClean="0">
                <a:effectLst>
                  <a:glow rad="101600">
                    <a:srgbClr val="FFFF00">
                      <a:alpha val="75000"/>
                    </a:srgbClr>
                  </a:glow>
                </a:effectLst>
                <a:latin typeface="华文楷体"/>
                <a:ea typeface="华文楷体"/>
                <a:cs typeface="华文楷体"/>
              </a:rPr>
              <a:t>）</a:t>
            </a:r>
            <a:endParaRPr lang="en-US" altLang="zh-CN" sz="2800" b="1" dirty="0" smtClean="0">
              <a:effectLst>
                <a:glow rad="101600">
                  <a:srgbClr val="FFFF00">
                    <a:alpha val="75000"/>
                  </a:srgbClr>
                </a:glow>
              </a:effectLst>
              <a:latin typeface="华文楷体"/>
              <a:ea typeface="华文楷体"/>
              <a:cs typeface="华文楷体"/>
            </a:endParaRPr>
          </a:p>
          <a:p>
            <a:endParaRPr lang="en-US" altLang="zh-CN" sz="2800" b="1" dirty="0" smtClean="0">
              <a:effectLst>
                <a:glow rad="101600">
                  <a:srgbClr val="FFFF00">
                    <a:alpha val="75000"/>
                  </a:srgbClr>
                </a:glow>
              </a:effectLst>
              <a:latin typeface="华文楷体"/>
              <a:ea typeface="华文楷体"/>
              <a:cs typeface="华文楷体"/>
            </a:endParaRPr>
          </a:p>
          <a:p>
            <a:r>
              <a:rPr lang="zh-CN" altLang="zh-CN" sz="2800" b="1" dirty="0" smtClean="0">
                <a:latin typeface="华文楷体"/>
                <a:ea typeface="华文楷体"/>
                <a:cs typeface="华文楷体"/>
              </a:rPr>
              <a:t>就</a:t>
            </a:r>
            <a:r>
              <a:rPr lang="zh-CN" altLang="zh-CN" sz="2800" b="1" dirty="0">
                <a:latin typeface="华文楷体"/>
                <a:ea typeface="华文楷体"/>
                <a:cs typeface="华文楷体"/>
              </a:rPr>
              <a:t>是用技巧、技术和工具帮助人们完成工作，实现目标。时间管理并不是要把所有事情做完，而是更有效的运用时间。</a:t>
            </a:r>
          </a:p>
        </p:txBody>
      </p:sp>
      <p:sp>
        <p:nvSpPr>
          <p:cNvPr id="3" name="矩形 2"/>
          <p:cNvSpPr/>
          <p:nvPr/>
        </p:nvSpPr>
        <p:spPr>
          <a:xfrm>
            <a:off x="3563888" y="18864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华文楷体"/>
                <a:ea typeface="华文楷体"/>
                <a:cs typeface="华文楷体"/>
              </a:rPr>
              <a:t>时</a:t>
            </a:r>
            <a:r>
              <a:rPr lang="zh-CN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华文楷体"/>
                <a:ea typeface="华文楷体"/>
                <a:cs typeface="华文楷体"/>
              </a:rPr>
              <a:t>间管理</a:t>
            </a:r>
            <a:endParaRPr lang="zh-CN" altLang="en-US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4876488"/>
            <a:ext cx="1880408" cy="195142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2656"/>
            <a:ext cx="76993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latin typeface="+mj-lt"/>
              </a:rPr>
              <a:t>项目管理</a:t>
            </a:r>
            <a:r>
              <a:rPr lang="en-US" altLang="zh-CN" sz="4400" b="1" dirty="0">
                <a:latin typeface="+mj-lt"/>
              </a:rPr>
              <a:t>(project management)</a:t>
            </a:r>
            <a:endParaRPr lang="zh-CN" altLang="zh-CN" sz="4400" dirty="0">
              <a:latin typeface="+mj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1772816"/>
            <a:ext cx="4244682" cy="40324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03848" y="6093296"/>
            <a:ext cx="32022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</a:rPr>
              <a:t>项目管理的过程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5439" y="3757315"/>
            <a:ext cx="1859342" cy="31212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1988840"/>
            <a:ext cx="835292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1.</a:t>
            </a:r>
            <a:r>
              <a:rPr lang="zh-CN" altLang="zh-CN" sz="2000" b="1" dirty="0"/>
              <a:t>起始过程</a:t>
            </a:r>
            <a:r>
              <a:rPr lang="zh-CN" altLang="zh-CN" sz="2000" b="1" dirty="0" smtClean="0"/>
              <a:t>。</a:t>
            </a:r>
            <a:endParaRPr lang="en-US" altLang="zh-CN" sz="2000" b="1" dirty="0" smtClean="0"/>
          </a:p>
          <a:p>
            <a:r>
              <a:rPr lang="zh-CN" altLang="zh-CN" sz="2000" dirty="0" smtClean="0"/>
              <a:t>定义一个项</a:t>
            </a:r>
            <a:r>
              <a:rPr lang="zh-CN" altLang="zh-CN" sz="2000" dirty="0"/>
              <a:t>目阶段的工作与活动、决策一个项目或项目阶段的起始与</a:t>
            </a:r>
            <a:r>
              <a:rPr lang="zh-CN" altLang="zh-CN" sz="2000" dirty="0" smtClean="0"/>
              <a:t>否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en-US" altLang="zh-CN" sz="2000" b="1" dirty="0"/>
              <a:t>2</a:t>
            </a:r>
            <a:r>
              <a:rPr lang="zh-CN" altLang="zh-CN" sz="2000" b="1" dirty="0"/>
              <a:t>．计划过程</a:t>
            </a:r>
            <a:r>
              <a:rPr lang="zh-CN" altLang="zh-CN" sz="2000" b="1" dirty="0" smtClean="0"/>
              <a:t>。</a:t>
            </a:r>
            <a:endParaRPr lang="en-US" altLang="zh-CN" sz="2000" dirty="0" smtClean="0"/>
          </a:p>
          <a:p>
            <a:r>
              <a:rPr lang="zh-CN" altLang="zh-CN" sz="2000" dirty="0" smtClean="0"/>
              <a:t>拟</a:t>
            </a:r>
            <a:r>
              <a:rPr lang="zh-CN" altLang="zh-CN" sz="2000" dirty="0"/>
              <a:t>定、编制和修订一个项目或项目阶段的工作目标、工作计划方案、资源供应计划、成本预算、计划应急措施等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en-US" altLang="zh-CN" sz="2000" b="1" dirty="0"/>
              <a:t>3</a:t>
            </a:r>
            <a:r>
              <a:rPr lang="zh-CN" altLang="zh-CN" sz="2000" b="1" dirty="0"/>
              <a:t>．实施过程</a:t>
            </a:r>
            <a:r>
              <a:rPr lang="zh-CN" altLang="zh-CN" sz="2000" b="1" dirty="0" smtClean="0"/>
              <a:t>。</a:t>
            </a:r>
            <a:endParaRPr lang="en-US" altLang="zh-CN" sz="2000" dirty="0" smtClean="0"/>
          </a:p>
          <a:p>
            <a:r>
              <a:rPr lang="zh-CN" altLang="zh-CN" sz="2000" dirty="0" smtClean="0"/>
              <a:t>组织和协调人力资源和其它资源</a:t>
            </a:r>
            <a:r>
              <a:rPr lang="zh-CN" altLang="zh-CN" sz="2000" dirty="0"/>
              <a:t>，组织和协调各项任务与</a:t>
            </a:r>
            <a:r>
              <a:rPr lang="zh-CN" altLang="zh-CN" sz="2000" dirty="0" smtClean="0"/>
              <a:t>工作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endParaRPr lang="zh-CN" altLang="zh-CN" sz="2000" dirty="0"/>
          </a:p>
          <a:p>
            <a:r>
              <a:rPr lang="en-US" altLang="zh-CN" sz="2000" b="1" dirty="0"/>
              <a:t>4</a:t>
            </a:r>
            <a:r>
              <a:rPr lang="zh-CN" altLang="zh-CN" sz="2000" b="1" dirty="0"/>
              <a:t>．控制过程</a:t>
            </a:r>
            <a:r>
              <a:rPr lang="zh-CN" altLang="zh-CN" sz="2000" b="1" dirty="0" smtClean="0"/>
              <a:t>。</a:t>
            </a:r>
            <a:endParaRPr lang="en-US" altLang="zh-CN" sz="2000" b="1" dirty="0" smtClean="0"/>
          </a:p>
          <a:p>
            <a:r>
              <a:rPr lang="zh-CN" altLang="zh-CN" sz="2000" dirty="0" smtClean="0"/>
              <a:t>制定标准</a:t>
            </a:r>
            <a:r>
              <a:rPr lang="zh-CN" altLang="zh-CN" sz="2000" dirty="0"/>
              <a:t>、监督和测量项目工作的实际情况、分析差异和问题、采取纠偏措施等管理工作和活动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endParaRPr lang="en-US" altLang="zh-CN" sz="2000" b="1" dirty="0"/>
          </a:p>
          <a:p>
            <a:r>
              <a:rPr lang="en-US" altLang="zh-CN" sz="2000" b="1" dirty="0" smtClean="0"/>
              <a:t>5</a:t>
            </a:r>
            <a:r>
              <a:rPr lang="zh-CN" altLang="zh-CN" sz="2000" b="1" dirty="0"/>
              <a:t>．结束过程</a:t>
            </a:r>
            <a:r>
              <a:rPr lang="zh-CN" altLang="zh-CN" sz="2000" b="1" dirty="0" smtClean="0"/>
              <a:t>。</a:t>
            </a:r>
            <a:endParaRPr lang="zh-CN" altLang="zh-CN" sz="2000" dirty="0"/>
          </a:p>
        </p:txBody>
      </p:sp>
      <p:sp>
        <p:nvSpPr>
          <p:cNvPr id="3" name="矩形 2"/>
          <p:cNvSpPr/>
          <p:nvPr/>
        </p:nvSpPr>
        <p:spPr>
          <a:xfrm>
            <a:off x="2771800" y="260648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项目管理的过程</a:t>
            </a:r>
            <a:endParaRPr lang="zh-CN" altLang="zh-CN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kumimoji="0" lang="fr-FR" altLang="zh-CN" b="1" dirty="0">
                <a:latin typeface="Calibri" charset="0"/>
                <a:ea typeface="宋体" charset="0"/>
                <a:cs typeface="宋体" charset="0"/>
              </a:rPr>
              <a:t> </a:t>
            </a:r>
          </a:p>
          <a:p>
            <a:pPr eaLnBrk="1" hangingPunct="1"/>
            <a:endParaRPr kumimoji="0" lang="zh-CN" altLang="fr-FR" b="1" dirty="0">
              <a:latin typeface="Calibri" charset="0"/>
              <a:ea typeface="宋体" charset="0"/>
              <a:cs typeface="宋体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777603"/>
            <a:ext cx="795739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dirty="0"/>
          </a:p>
          <a:p>
            <a:r>
              <a:rPr lang="en-US" altLang="zh-CN" sz="2800" dirty="0"/>
              <a:t>1.</a:t>
            </a:r>
            <a:r>
              <a:rPr lang="zh-CN" altLang="zh-CN" sz="2800" dirty="0"/>
              <a:t>简述计划的工具中环境扫描的作用</a:t>
            </a:r>
            <a:r>
              <a:rPr lang="zh-CN" altLang="zh-CN" sz="2800" dirty="0" smtClean="0"/>
              <a:t>？</a:t>
            </a:r>
            <a:endParaRPr lang="en-US" altLang="zh-CN" sz="2800" dirty="0" smtClean="0"/>
          </a:p>
          <a:p>
            <a:endParaRPr lang="zh-CN" altLang="zh-CN" sz="2800" dirty="0"/>
          </a:p>
          <a:p>
            <a:r>
              <a:rPr lang="en-US" altLang="zh-CN" sz="2800" dirty="0"/>
              <a:t>2.</a:t>
            </a:r>
            <a:r>
              <a:rPr lang="zh-CN" altLang="zh-CN" sz="2800" dirty="0"/>
              <a:t>借助美孚公司的实例，谈谈标杆管理的优缺点</a:t>
            </a:r>
            <a:r>
              <a:rPr lang="zh-CN" altLang="zh-CN" sz="2800" dirty="0" smtClean="0"/>
              <a:t>？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r>
              <a:rPr lang="en-US" altLang="zh-CN" sz="2800" dirty="0"/>
              <a:t>5.</a:t>
            </a:r>
            <a:r>
              <a:rPr lang="zh-CN" altLang="zh-CN" sz="2800" dirty="0"/>
              <a:t>你如何看待目标管理？目标管理的流程五要素是什么，你如何理解</a:t>
            </a:r>
            <a:r>
              <a:rPr lang="zh-CN" altLang="zh-CN" sz="2800" dirty="0" smtClean="0"/>
              <a:t>？</a:t>
            </a:r>
            <a:endParaRPr lang="en-US" altLang="zh-CN" sz="2800" dirty="0" smtClean="0"/>
          </a:p>
          <a:p>
            <a:endParaRPr lang="zh-CN" altLang="zh-CN" sz="2800" dirty="0"/>
          </a:p>
          <a:p>
            <a:r>
              <a:rPr lang="en-US" altLang="zh-CN" sz="2800" dirty="0"/>
              <a:t>6.</a:t>
            </a:r>
            <a:r>
              <a:rPr lang="zh-CN" altLang="zh-CN" sz="2800" dirty="0"/>
              <a:t>试着把你本学期的学习计划用甘特图表示出来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endParaRPr lang="zh-CN" altLang="zh-CN" sz="2800" dirty="0"/>
          </a:p>
          <a:p>
            <a:r>
              <a:rPr lang="en-US" altLang="zh-CN" sz="2800" dirty="0"/>
              <a:t>7.</a:t>
            </a:r>
            <a:r>
              <a:rPr lang="zh-CN" altLang="zh-CN" sz="2800" dirty="0"/>
              <a:t>简述时间管理的含义和应用。</a:t>
            </a:r>
          </a:p>
          <a:p>
            <a:endParaRPr lang="zh-CN" altLang="zh-CN" sz="2800" dirty="0"/>
          </a:p>
        </p:txBody>
      </p:sp>
      <p:sp>
        <p:nvSpPr>
          <p:cNvPr id="4" name="矩形 3"/>
          <p:cNvSpPr/>
          <p:nvPr/>
        </p:nvSpPr>
        <p:spPr>
          <a:xfrm>
            <a:off x="3563888" y="260648"/>
            <a:ext cx="187743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思考题</a:t>
            </a:r>
            <a:endParaRPr lang="zh-CN" altLang="zh-CN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re 1"/>
          <p:cNvSpPr>
            <a:spLocks noGrp="1"/>
          </p:cNvSpPr>
          <p:nvPr>
            <p:ph type="title" idx="4294967295"/>
          </p:nvPr>
        </p:nvSpPr>
        <p:spPr>
          <a:xfrm>
            <a:off x="467544" y="620688"/>
            <a:ext cx="8229600" cy="4522514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hangingPunct="1"/>
            <a:r>
              <a:rPr kumimoji="0" lang="zh-CN" altLang="en-US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charset="0"/>
                <a:ea typeface="宋体" charset="0"/>
                <a:cs typeface="宋体" charset="0"/>
              </a:rPr>
              <a:t>谢谢</a:t>
            </a:r>
            <a:endParaRPr kumimoji="0" lang="fr-FR" altLang="zh-CN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libri" charset="0"/>
              <a:ea typeface="宋体" charset="0"/>
              <a:cs typeface="宋体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 idx="4294967295"/>
          </p:nvPr>
        </p:nvSpPr>
        <p:spPr>
          <a:xfrm>
            <a:off x="395536" y="31313"/>
            <a:ext cx="8229600" cy="1143000"/>
          </a:xfrm>
          <a:extLst/>
        </p:spPr>
        <p:txBody>
          <a:bodyPr/>
          <a:lstStyle/>
          <a:p>
            <a:pPr lvl="1">
              <a:defRPr/>
            </a:pPr>
            <a:r>
              <a:rPr lang="zh-CN" altLang="zh-CN" b="1" dirty="0">
                <a:effectLst>
                  <a:glow rad="101600">
                    <a:srgbClr val="FFFF00">
                      <a:alpha val="75000"/>
                    </a:srgbClr>
                  </a:glow>
                </a:effectLst>
              </a:rPr>
              <a:t>环境评估技术</a:t>
            </a:r>
          </a:p>
        </p:txBody>
      </p:sp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0" y="2257425"/>
            <a:ext cx="304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endParaRPr kumimoji="0" lang="fr-FR" altLang="zh-CN" sz="1800">
              <a:solidFill>
                <a:srgbClr val="404040"/>
              </a:solidFill>
            </a:endParaRPr>
          </a:p>
          <a:p>
            <a:endParaRPr kumimoji="0" lang="zh-CN" altLang="fr-FR" sz="1800"/>
          </a:p>
        </p:txBody>
      </p:sp>
      <p:pic>
        <p:nvPicPr>
          <p:cNvPr id="6" name="Picture 9" descr="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773238"/>
            <a:ext cx="69850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" name="Picture 9" descr="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3357563"/>
            <a:ext cx="5616575" cy="165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8" name="Picture 9" descr="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797425"/>
            <a:ext cx="4897438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2843213" y="2276475"/>
            <a:ext cx="5103812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+mj-lt"/>
              </a:rPr>
              <a:t>环境扫描（</a:t>
            </a:r>
            <a:r>
              <a:rPr lang="en-US" altLang="zh-CN" sz="2400" b="1" dirty="0">
                <a:latin typeface="+mj-lt"/>
              </a:rPr>
              <a:t>Environmental scanning</a:t>
            </a:r>
            <a:r>
              <a:rPr lang="zh-CN" altLang="zh-CN" sz="2400" b="1" dirty="0">
                <a:latin typeface="+mj-lt"/>
              </a:rPr>
              <a:t>） 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7175" y="3789363"/>
            <a:ext cx="2576513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+mj-lt"/>
              </a:rPr>
              <a:t>预测（</a:t>
            </a:r>
            <a:r>
              <a:rPr lang="en-US" altLang="zh-CN" sz="2400" b="1" dirty="0">
                <a:latin typeface="+mj-lt"/>
              </a:rPr>
              <a:t>forecasts</a:t>
            </a:r>
            <a:r>
              <a:rPr lang="zh-CN" altLang="zh-CN" sz="2400" b="1" dirty="0">
                <a:latin typeface="+mj-lt"/>
              </a:rPr>
              <a:t>） </a:t>
            </a:r>
            <a:endParaRPr lang="zh-CN" altLang="en-US" sz="2400" b="1" dirty="0"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27538" y="5373688"/>
            <a:ext cx="38576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dirty="0">
                <a:latin typeface="+mj-lt"/>
              </a:rPr>
              <a:t>标杆管理（</a:t>
            </a:r>
            <a:r>
              <a:rPr lang="en-US" altLang="zh-CN" sz="2400" b="1" dirty="0">
                <a:latin typeface="+mj-lt"/>
              </a:rPr>
              <a:t>benchmarking</a:t>
            </a:r>
            <a:r>
              <a:rPr lang="zh-CN" altLang="zh-CN" sz="2400" b="1" dirty="0">
                <a:latin typeface="+mj-lt"/>
              </a:rPr>
              <a:t>） </a:t>
            </a:r>
            <a:endParaRPr lang="zh-CN" altLang="en-US" sz="24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900592" cy="1470025"/>
          </a:xfrm>
          <a:extLst/>
        </p:spPr>
        <p:txBody>
          <a:bodyPr/>
          <a:lstStyle/>
          <a:p>
            <a:pPr>
              <a:defRPr/>
            </a:pPr>
            <a:r>
              <a:rPr lang="zh-CN" altLang="zh-CN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环境扫描</a:t>
            </a:r>
            <a:r>
              <a:rPr lang="zh-CN" altLang="zh-CN" b="1" dirty="0"/>
              <a:t>（</a:t>
            </a:r>
            <a:r>
              <a:rPr lang="en-US" altLang="zh-CN" b="1" dirty="0"/>
              <a:t>Environmental scanning</a:t>
            </a:r>
            <a:r>
              <a:rPr lang="zh-CN" altLang="zh-CN" b="1" dirty="0"/>
              <a:t>）</a:t>
            </a:r>
            <a:endParaRPr lang="zh-CN" altLang="zh-CN" dirty="0"/>
          </a:p>
        </p:txBody>
      </p:sp>
      <p:pic>
        <p:nvPicPr>
          <p:cNvPr id="16387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628775"/>
            <a:ext cx="4495800" cy="435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395536" y="2348880"/>
            <a:ext cx="3384376" cy="3431709"/>
          </a:xfrm>
          <a:prstGeom prst="rect">
            <a:avLst/>
          </a:prstGeom>
          <a:solidFill>
            <a:srgbClr val="7DAD21">
              <a:alpha val="26000"/>
            </a:srgbClr>
          </a:solidFill>
          <a:ln>
            <a:noFill/>
          </a:ln>
          <a:effectLst>
            <a:glow rad="254000">
              <a:srgbClr val="7DAD21">
                <a:alpha val="75000"/>
              </a:srgb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zh-CN" sz="2800" b="1" dirty="0">
                <a:solidFill>
                  <a:schemeClr val="tx1"/>
                </a:solidFill>
                <a:latin typeface="+mj-lt"/>
              </a:rPr>
              <a:t>获取有关事件、趋势及描述组织与环境之间关系的信息，决策者利用这些信息可以识别、处理战略性的威胁与机遇</a:t>
            </a:r>
            <a:r>
              <a:rPr lang="zh-CN" altLang="zh-CN" dirty="0">
                <a:solidFill>
                  <a:schemeClr val="tx1"/>
                </a:solidFill>
              </a:rPr>
              <a:t>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"/>
          <p:cNvSpPr>
            <a:spLocks noChangeArrowheads="1"/>
          </p:cNvSpPr>
          <p:nvPr/>
        </p:nvSpPr>
        <p:spPr bwMode="auto">
          <a:xfrm>
            <a:off x="2051050" y="2060575"/>
            <a:ext cx="5689600" cy="326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（</a:t>
            </a:r>
            <a:r>
              <a:rPr lang="en-US" alt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1</a:t>
            </a:r>
            <a:r>
              <a:rPr 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）</a:t>
            </a:r>
            <a:r>
              <a:rPr 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确定扫描范围</a:t>
            </a:r>
          </a:p>
          <a:p>
            <a:pPr>
              <a:lnSpc>
                <a:spcPct val="130000"/>
              </a:lnSpc>
            </a:pPr>
            <a:r>
              <a:rPr 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（</a:t>
            </a:r>
            <a:r>
              <a:rPr lang="en-US" alt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2</a:t>
            </a:r>
            <a:r>
              <a:rPr 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）收集信息</a:t>
            </a:r>
            <a:endParaRPr lang="en-US" altLang="zh-CN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>
              <a:lnSpc>
                <a:spcPct val="130000"/>
              </a:lnSpc>
            </a:pPr>
            <a:r>
              <a:rPr 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（</a:t>
            </a:r>
            <a:r>
              <a:rPr lang="en-US" alt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3</a:t>
            </a:r>
            <a:r>
              <a:rPr 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）识别重要趋势与弱信号</a:t>
            </a:r>
          </a:p>
          <a:p>
            <a:pPr>
              <a:lnSpc>
                <a:spcPct val="130000"/>
              </a:lnSpc>
            </a:pPr>
            <a:r>
              <a:rPr 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（</a:t>
            </a:r>
            <a:r>
              <a:rPr lang="en-US" alt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4</a:t>
            </a:r>
            <a:r>
              <a:rPr 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）重要趋势评估</a:t>
            </a:r>
            <a:endParaRPr lang="en-US" altLang="zh-CN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0000"/>
              </a:solidFill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>
              <a:lnSpc>
                <a:spcPct val="130000"/>
              </a:lnSpc>
            </a:pPr>
            <a:r>
              <a:rPr 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（</a:t>
            </a:r>
            <a:r>
              <a:rPr lang="en-US" alt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5</a:t>
            </a:r>
            <a:r>
              <a:rPr lang="zh-CN" sz="3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</a:rPr>
              <a:t>）环境扫描结论</a:t>
            </a:r>
          </a:p>
        </p:txBody>
      </p:sp>
      <p:sp>
        <p:nvSpPr>
          <p:cNvPr id="5" name="矩形 4"/>
          <p:cNvSpPr/>
          <p:nvPr/>
        </p:nvSpPr>
        <p:spPr>
          <a:xfrm>
            <a:off x="2771800" y="260648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4400" b="1" dirty="0">
                <a:effectLst>
                  <a:glow rad="101600">
                    <a:srgbClr val="FFFF00">
                      <a:alpha val="75000"/>
                    </a:srgbClr>
                  </a:glow>
                </a:effectLst>
              </a:rPr>
              <a:t>环境扫描程序</a:t>
            </a:r>
            <a:endParaRPr lang="zh-CN" altLang="zh-CN" sz="4400" dirty="0">
              <a:effectLst>
                <a:glow rad="101600">
                  <a:srgbClr val="FFFF00">
                    <a:alpha val="75000"/>
                  </a:srgbClr>
                </a:glow>
              </a:effectLst>
            </a:endParaRPr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6707188" y="4978400"/>
          <a:ext cx="2436812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6" r:id="rId4" imgW="4540250" imgH="3497263" progId="MS_ClipArt_Gallery.5">
                  <p:embed/>
                </p:oleObj>
              </mc:Choice>
              <mc:Fallback>
                <p:oleObj r:id="rId4" imgW="4540250" imgH="3497263" progId="MS_ClipArt_Gallery.5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7188" y="4978400"/>
                        <a:ext cx="2436812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u contenu 2"/>
          <p:cNvSpPr>
            <a:spLocks noGrp="1"/>
          </p:cNvSpPr>
          <p:nvPr>
            <p:ph idx="4294967295"/>
          </p:nvPr>
        </p:nvSpPr>
        <p:spPr>
          <a:xfrm>
            <a:off x="971550" y="188913"/>
            <a:ext cx="7272338" cy="1222375"/>
          </a:xfrm>
        </p:spPr>
        <p:txBody>
          <a:bodyPr/>
          <a:lstStyle/>
          <a:p>
            <a:pPr algn="ctr" eaLnBrk="1" hangingPunct="1">
              <a:buFont typeface="Arial" charset="0"/>
              <a:buNone/>
              <a:defRPr/>
            </a:pPr>
            <a:r>
              <a:rPr kumimoji="0" lang="zh-CN" altLang="en-US" sz="4400" b="1" dirty="0" smtClean="0">
                <a:solidFill>
                  <a:srgbClr val="000000"/>
                </a:solidFill>
                <a:latin typeface="+mj-lt"/>
                <a:ea typeface="新宋体" charset="0"/>
                <a:cs typeface="新宋体" charset="0"/>
              </a:rPr>
              <a:t>竞争情报收集</a:t>
            </a:r>
            <a:endParaRPr kumimoji="0" lang="zh-CN" altLang="en-US" sz="4400" b="1" dirty="0">
              <a:solidFill>
                <a:srgbClr val="000000"/>
              </a:solidFill>
              <a:latin typeface="+mj-lt"/>
              <a:ea typeface="新宋体" charset="0"/>
              <a:cs typeface="新宋体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71500" y="5259388"/>
            <a:ext cx="8267700" cy="9779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>
                  <a:alpha val="20000"/>
                </a:schemeClr>
              </a:gs>
            </a:gsLst>
            <a:lin ang="0" scaled="1"/>
          </a:gradFill>
          <a:ln w="9525" cap="flat" cmpd="sng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71500" y="4217988"/>
            <a:ext cx="8267700" cy="9779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>
                  <a:alpha val="20000"/>
                </a:schemeClr>
              </a:gs>
            </a:gsLst>
            <a:lin ang="0" scaled="1"/>
          </a:gradFill>
          <a:ln w="9525" cap="flat" cmpd="sng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71500" y="3176588"/>
            <a:ext cx="8267700" cy="9779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>
                  <a:alpha val="20000"/>
                </a:schemeClr>
              </a:gs>
            </a:gsLst>
            <a:lin ang="0" scaled="1"/>
          </a:gradFill>
          <a:ln w="9525" cap="flat" cmpd="sng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33400" y="2084388"/>
            <a:ext cx="8267700" cy="9779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>
                  <a:alpha val="20000"/>
                </a:schemeClr>
              </a:gs>
            </a:gsLst>
            <a:lin ang="0" scaled="1"/>
          </a:gradFill>
          <a:ln w="9525" cap="flat" cmpd="sng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619250" y="2205038"/>
            <a:ext cx="7016750" cy="703262"/>
          </a:xfrm>
          <a:prstGeom prst="rect">
            <a:avLst/>
          </a:prstGeom>
          <a:noFill/>
          <a:ln>
            <a:noFill/>
          </a:ln>
          <a:effectLst>
            <a:glow>
              <a:srgbClr val="894CE2">
                <a:alpha val="54000"/>
              </a:srgbClr>
            </a:glow>
            <a:outerShdw blurRad="63500" dist="38099" dir="2700000" algn="ctr" rotWithShape="0">
              <a:schemeClr val="bg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zh-CN" sz="2800" b="1" spc="3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定期浏览相关网站 </a:t>
            </a:r>
            <a:endParaRPr lang="zh-CN" altLang="en-US" sz="2800" b="1" spc="300" dirty="0">
              <a:solidFill>
                <a:schemeClr val="tx2">
                  <a:lumMod val="40000"/>
                  <a:lumOff val="60000"/>
                </a:schemeClr>
              </a:solidFill>
              <a:latin typeface="华文楷体" charset="0"/>
              <a:ea typeface="华文楷体" charset="0"/>
              <a:cs typeface="华文楷体" charset="0"/>
            </a:endParaRPr>
          </a:p>
        </p:txBody>
      </p:sp>
      <p:grpSp>
        <p:nvGrpSpPr>
          <p:cNvPr id="18440" name="Group 10"/>
          <p:cNvGrpSpPr>
            <a:grpSpLocks/>
          </p:cNvGrpSpPr>
          <p:nvPr/>
        </p:nvGrpSpPr>
        <p:grpSpPr bwMode="auto">
          <a:xfrm>
            <a:off x="609600" y="2160588"/>
            <a:ext cx="838200" cy="838200"/>
            <a:chOff x="0" y="0"/>
            <a:chExt cx="264" cy="267"/>
          </a:xfrm>
        </p:grpSpPr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0" y="0"/>
              <a:ext cx="264" cy="26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19050" cap="rnd" cmpd="sng">
              <a:solidFill>
                <a:schemeClr val="folHlink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32" y="17"/>
              <a:ext cx="17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zh-CN" altLang="en-US" sz="2000"/>
            </a:p>
          </p:txBody>
        </p:sp>
      </p:grp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908050" y="2343150"/>
            <a:ext cx="4635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/>
              <a:t>1</a:t>
            </a:r>
          </a:p>
        </p:txBody>
      </p:sp>
      <p:grpSp>
        <p:nvGrpSpPr>
          <p:cNvPr id="18442" name="Group 14"/>
          <p:cNvGrpSpPr>
            <a:grpSpLocks/>
          </p:cNvGrpSpPr>
          <p:nvPr/>
        </p:nvGrpSpPr>
        <p:grpSpPr bwMode="auto">
          <a:xfrm>
            <a:off x="609600" y="3227388"/>
            <a:ext cx="838200" cy="838200"/>
            <a:chOff x="0" y="0"/>
            <a:chExt cx="264" cy="267"/>
          </a:xfrm>
        </p:grpSpPr>
        <p:sp>
          <p:nvSpPr>
            <p:cNvPr id="14" name="Oval 15"/>
            <p:cNvSpPr>
              <a:spLocks noChangeArrowheads="1"/>
            </p:cNvSpPr>
            <p:nvPr/>
          </p:nvSpPr>
          <p:spPr bwMode="auto">
            <a:xfrm>
              <a:off x="0" y="0"/>
              <a:ext cx="264" cy="26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19050" cap="rnd" cmpd="sng">
              <a:solidFill>
                <a:schemeClr val="folHlink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32" y="17"/>
              <a:ext cx="17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zh-CN" altLang="en-US" sz="2000"/>
            </a:p>
          </p:txBody>
        </p:sp>
      </p:grp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833438" y="3409950"/>
            <a:ext cx="461962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/>
              <a:t>2</a:t>
            </a:r>
          </a:p>
        </p:txBody>
      </p:sp>
      <p:grpSp>
        <p:nvGrpSpPr>
          <p:cNvPr id="18444" name="Group 18"/>
          <p:cNvGrpSpPr>
            <a:grpSpLocks/>
          </p:cNvGrpSpPr>
          <p:nvPr/>
        </p:nvGrpSpPr>
        <p:grpSpPr bwMode="auto">
          <a:xfrm>
            <a:off x="609600" y="4294188"/>
            <a:ext cx="838200" cy="838200"/>
            <a:chOff x="0" y="0"/>
            <a:chExt cx="264" cy="267"/>
          </a:xfrm>
        </p:grpSpPr>
        <p:sp>
          <p:nvSpPr>
            <p:cNvPr id="18" name="Oval 19"/>
            <p:cNvSpPr>
              <a:spLocks noChangeArrowheads="1"/>
            </p:cNvSpPr>
            <p:nvPr/>
          </p:nvSpPr>
          <p:spPr bwMode="auto">
            <a:xfrm>
              <a:off x="0" y="0"/>
              <a:ext cx="264" cy="26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19050" cap="rnd" cmpd="sng">
              <a:solidFill>
                <a:schemeClr val="folHlink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Text Box 20"/>
            <p:cNvSpPr txBox="1">
              <a:spLocks noChangeArrowheads="1"/>
            </p:cNvSpPr>
            <p:nvPr/>
          </p:nvSpPr>
          <p:spPr bwMode="auto">
            <a:xfrm>
              <a:off x="32" y="17"/>
              <a:ext cx="17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zh-CN" altLang="en-US" sz="2000"/>
            </a:p>
          </p:txBody>
        </p:sp>
      </p:grp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833438" y="4476750"/>
            <a:ext cx="461962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/>
              <a:t>3</a:t>
            </a:r>
          </a:p>
        </p:txBody>
      </p:sp>
      <p:grpSp>
        <p:nvGrpSpPr>
          <p:cNvPr id="18446" name="Group 22"/>
          <p:cNvGrpSpPr>
            <a:grpSpLocks/>
          </p:cNvGrpSpPr>
          <p:nvPr/>
        </p:nvGrpSpPr>
        <p:grpSpPr bwMode="auto">
          <a:xfrm>
            <a:off x="615950" y="5332413"/>
            <a:ext cx="838200" cy="838200"/>
            <a:chOff x="0" y="0"/>
            <a:chExt cx="264" cy="267"/>
          </a:xfrm>
        </p:grpSpPr>
        <p:sp>
          <p:nvSpPr>
            <p:cNvPr id="22" name="Oval 23"/>
            <p:cNvSpPr>
              <a:spLocks noChangeArrowheads="1"/>
            </p:cNvSpPr>
            <p:nvPr/>
          </p:nvSpPr>
          <p:spPr bwMode="auto">
            <a:xfrm>
              <a:off x="0" y="0"/>
              <a:ext cx="264" cy="26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19050" cap="rnd" cmpd="sng">
              <a:solidFill>
                <a:schemeClr val="folHlink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32" y="17"/>
              <a:ext cx="17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defRPr/>
              </a:pPr>
              <a:endParaRPr lang="zh-CN" altLang="en-US" sz="2000"/>
            </a:p>
          </p:txBody>
        </p:sp>
      </p:grpSp>
      <p:sp>
        <p:nvSpPr>
          <p:cNvPr id="24" name="Text Box 25"/>
          <p:cNvSpPr txBox="1">
            <a:spLocks noChangeArrowheads="1"/>
          </p:cNvSpPr>
          <p:nvPr/>
        </p:nvSpPr>
        <p:spPr bwMode="auto">
          <a:xfrm>
            <a:off x="862013" y="5549900"/>
            <a:ext cx="4333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/>
              <a:t>4</a:t>
            </a:r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1547813" y="4365625"/>
            <a:ext cx="7016750" cy="701675"/>
          </a:xfrm>
          <a:prstGeom prst="rect">
            <a:avLst/>
          </a:prstGeom>
          <a:noFill/>
          <a:ln>
            <a:noFill/>
          </a:ln>
          <a:effectLst>
            <a:glow>
              <a:srgbClr val="894CE2">
                <a:alpha val="54000"/>
              </a:srgbClr>
            </a:glow>
            <a:outerShdw blurRad="63500" dist="38099" dir="2700000" algn="ctr" rotWithShape="0">
              <a:schemeClr val="bg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zh-CN" sz="2800" b="1" dirty="0">
                <a:solidFill>
                  <a:srgbClr val="8EB4E3"/>
                </a:solidFill>
              </a:rPr>
              <a:t>跟踪竞争对手的招聘广告</a:t>
            </a:r>
            <a:r>
              <a:rPr lang="zh-CN" altLang="zh-CN" sz="2800" dirty="0">
                <a:solidFill>
                  <a:srgbClr val="8EB4E3"/>
                </a:solidFill>
              </a:rPr>
              <a:t> </a:t>
            </a:r>
            <a:endParaRPr lang="zh-CN" altLang="en-US" sz="2800" b="1" dirty="0">
              <a:solidFill>
                <a:srgbClr val="8EB4E3"/>
              </a:solidFill>
              <a:ea typeface="华文楷体" charset="0"/>
              <a:cs typeface="华文楷体" charset="0"/>
            </a:endParaRP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1692275" y="5373688"/>
            <a:ext cx="7016750" cy="701675"/>
          </a:xfrm>
          <a:prstGeom prst="rect">
            <a:avLst/>
          </a:prstGeom>
          <a:noFill/>
          <a:ln>
            <a:noFill/>
          </a:ln>
          <a:effectLst>
            <a:glow>
              <a:srgbClr val="894CE2">
                <a:alpha val="54000"/>
              </a:srgbClr>
            </a:glow>
            <a:outerShdw blurRad="63500" dist="38099" dir="2700000" algn="ctr" rotWithShape="0">
              <a:schemeClr val="bg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zh-CN" sz="2800" b="1" dirty="0">
                <a:solidFill>
                  <a:srgbClr val="8EB4E3"/>
                </a:solidFill>
              </a:rPr>
              <a:t> 求职网站</a:t>
            </a:r>
            <a:r>
              <a:rPr lang="zh-CN" altLang="en-US" sz="2800" b="1" dirty="0">
                <a:solidFill>
                  <a:srgbClr val="8EB4E3"/>
                </a:solidFill>
              </a:rPr>
              <a:t>等</a:t>
            </a:r>
            <a:r>
              <a:rPr lang="zh-CN" altLang="zh-CN" sz="2800" dirty="0">
                <a:solidFill>
                  <a:srgbClr val="8EB4E3"/>
                </a:solidFill>
              </a:rPr>
              <a:t> </a:t>
            </a:r>
            <a:endParaRPr lang="zh-CN" altLang="en-US" sz="2800" b="1" dirty="0">
              <a:solidFill>
                <a:srgbClr val="8EB4E3"/>
              </a:solidFill>
            </a:endParaRPr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1516063" y="3284538"/>
            <a:ext cx="7016750" cy="703262"/>
          </a:xfrm>
          <a:prstGeom prst="rect">
            <a:avLst/>
          </a:prstGeom>
          <a:noFill/>
          <a:ln>
            <a:noFill/>
          </a:ln>
          <a:effectLst>
            <a:glow>
              <a:srgbClr val="894CE2">
                <a:alpha val="54000"/>
              </a:srgbClr>
            </a:glow>
            <a:outerShdw blurRad="63500" dist="38099" dir="2700000" algn="ctr" rotWithShape="0">
              <a:schemeClr val="bg2">
                <a:alpha val="74998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zh-CN" sz="2800" b="1" dirty="0">
                <a:solidFill>
                  <a:srgbClr val="8EB4E3"/>
                </a:solidFill>
              </a:rPr>
              <a:t>参加行业聊天室</a:t>
            </a:r>
            <a:r>
              <a:rPr lang="zh-CN" altLang="zh-CN" sz="2800" dirty="0">
                <a:solidFill>
                  <a:srgbClr val="8EB4E3"/>
                </a:solidFill>
              </a:rPr>
              <a:t> </a:t>
            </a:r>
            <a:r>
              <a:rPr lang="zh-CN" altLang="zh-CN" sz="2800" b="1" spc="300" dirty="0">
                <a:solidFill>
                  <a:srgbClr val="8EB4E3"/>
                </a:solidFill>
              </a:rPr>
              <a:t> </a:t>
            </a:r>
            <a:endParaRPr lang="zh-CN" altLang="en-US" sz="2800" b="1" spc="300" dirty="0">
              <a:solidFill>
                <a:srgbClr val="8EB4E3"/>
              </a:solidFill>
              <a:latin typeface="华文楷体" charset="0"/>
              <a:ea typeface="华文楷体" charset="0"/>
              <a:cs typeface="华文楷体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 idx="4294967295"/>
          </p:nvPr>
        </p:nvSpPr>
        <p:spPr>
          <a:extLst/>
        </p:spPr>
        <p:txBody>
          <a:bodyPr/>
          <a:lstStyle/>
          <a:p>
            <a:pPr>
              <a:defRPr/>
            </a:pPr>
            <a:r>
              <a:rPr lang="zh-CN" altLang="zh-CN" b="1" dirty="0">
                <a:solidFill>
                  <a:srgbClr val="000000"/>
                </a:solidFill>
                <a:effectLst>
                  <a:glow rad="101600">
                    <a:srgbClr val="FFFF00">
                      <a:alpha val="75000"/>
                    </a:srgbClr>
                  </a:glow>
                </a:effectLst>
              </a:rPr>
              <a:t>预测（</a:t>
            </a:r>
            <a:r>
              <a:rPr lang="en-US" altLang="zh-CN" b="1" dirty="0">
                <a:solidFill>
                  <a:srgbClr val="000000"/>
                </a:solidFill>
                <a:effectLst>
                  <a:glow rad="101600">
                    <a:srgbClr val="FFFF00">
                      <a:alpha val="75000"/>
                    </a:srgbClr>
                  </a:glow>
                </a:effectLst>
              </a:rPr>
              <a:t>forecasts</a:t>
            </a:r>
            <a:r>
              <a:rPr lang="zh-CN" altLang="zh-CN" b="1" dirty="0">
                <a:solidFill>
                  <a:srgbClr val="000000"/>
                </a:solidFill>
                <a:effectLst>
                  <a:glow rad="101600">
                    <a:srgbClr val="FFFF00">
                      <a:alpha val="75000"/>
                    </a:srgbClr>
                  </a:glow>
                </a:effectLst>
              </a:rPr>
              <a:t>）</a:t>
            </a:r>
            <a:endParaRPr lang="zh-CN" altLang="zh-CN" dirty="0">
              <a:solidFill>
                <a:srgbClr val="000000"/>
              </a:solidFill>
              <a:effectLst>
                <a:glow rad="101600">
                  <a:srgbClr val="FFFF00">
                    <a:alpha val="75000"/>
                  </a:srgbClr>
                </a:glow>
              </a:effectLst>
            </a:endParaRP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6477000" y="3570288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latin typeface="Verdana" charset="0"/>
            </a:endParaRP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609600" y="4027488"/>
            <a:ext cx="4267200" cy="12668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latin typeface="Verdana" charset="0"/>
            </a:endParaRPr>
          </a:p>
        </p:txBody>
      </p:sp>
      <p:sp>
        <p:nvSpPr>
          <p:cNvPr id="19461" name="AutoShape 7"/>
          <p:cNvSpPr>
            <a:spLocks noChangeAspect="1" noChangeArrowheads="1" noTextEdit="1"/>
          </p:cNvSpPr>
          <p:nvPr/>
        </p:nvSpPr>
        <p:spPr bwMode="auto">
          <a:xfrm flipH="1">
            <a:off x="4868863" y="3822700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未知"/>
          <p:cNvSpPr>
            <a:spLocks noChangeArrowheads="1"/>
          </p:cNvSpPr>
          <p:nvPr/>
        </p:nvSpPr>
        <p:spPr bwMode="auto">
          <a:xfrm flipH="1">
            <a:off x="5334000" y="4256088"/>
            <a:ext cx="903288" cy="1241425"/>
          </a:xfrm>
          <a:custGeom>
            <a:avLst/>
            <a:gdLst>
              <a:gd name="T0" fmla="*/ 903288 w 580"/>
              <a:gd name="T1" fmla="*/ 0 h 798"/>
              <a:gd name="T2" fmla="*/ 900173 w 580"/>
              <a:gd name="T3" fmla="*/ 140010 h 798"/>
              <a:gd name="T4" fmla="*/ 884599 w 580"/>
              <a:gd name="T5" fmla="*/ 270687 h 798"/>
              <a:gd name="T6" fmla="*/ 859681 w 580"/>
              <a:gd name="T7" fmla="*/ 392029 h 798"/>
              <a:gd name="T8" fmla="*/ 819189 w 580"/>
              <a:gd name="T9" fmla="*/ 504037 h 798"/>
              <a:gd name="T10" fmla="*/ 769352 w 580"/>
              <a:gd name="T11" fmla="*/ 606711 h 798"/>
              <a:gd name="T12" fmla="*/ 703942 w 580"/>
              <a:gd name="T13" fmla="*/ 700052 h 798"/>
              <a:gd name="T14" fmla="*/ 626072 w 580"/>
              <a:gd name="T15" fmla="*/ 790281 h 798"/>
              <a:gd name="T16" fmla="*/ 532628 w 580"/>
              <a:gd name="T17" fmla="*/ 871175 h 798"/>
              <a:gd name="T18" fmla="*/ 420496 w 580"/>
              <a:gd name="T19" fmla="*/ 948959 h 798"/>
              <a:gd name="T20" fmla="*/ 292790 w 580"/>
              <a:gd name="T21" fmla="*/ 1020520 h 798"/>
              <a:gd name="T22" fmla="*/ 292790 w 580"/>
              <a:gd name="T23" fmla="*/ 1241425 h 798"/>
              <a:gd name="T24" fmla="*/ 0 w 580"/>
              <a:gd name="T25" fmla="*/ 799615 h 798"/>
              <a:gd name="T26" fmla="*/ 292790 w 580"/>
              <a:gd name="T27" fmla="*/ 357804 h 798"/>
              <a:gd name="T28" fmla="*/ 292790 w 580"/>
              <a:gd name="T29" fmla="*/ 578709 h 798"/>
              <a:gd name="T30" fmla="*/ 348856 w 580"/>
              <a:gd name="T31" fmla="*/ 572487 h 798"/>
              <a:gd name="T32" fmla="*/ 411152 w 580"/>
              <a:gd name="T33" fmla="*/ 553819 h 798"/>
              <a:gd name="T34" fmla="*/ 476562 w 580"/>
              <a:gd name="T35" fmla="*/ 522705 h 798"/>
              <a:gd name="T36" fmla="*/ 541973 w 580"/>
              <a:gd name="T37" fmla="*/ 482258 h 798"/>
              <a:gd name="T38" fmla="*/ 610498 w 580"/>
              <a:gd name="T39" fmla="*/ 435588 h 798"/>
              <a:gd name="T40" fmla="*/ 672794 w 580"/>
              <a:gd name="T41" fmla="*/ 382695 h 798"/>
              <a:gd name="T42" fmla="*/ 735090 w 580"/>
              <a:gd name="T43" fmla="*/ 323579 h 798"/>
              <a:gd name="T44" fmla="*/ 788041 w 580"/>
              <a:gd name="T45" fmla="*/ 258241 h 798"/>
              <a:gd name="T46" fmla="*/ 834763 w 580"/>
              <a:gd name="T47" fmla="*/ 192903 h 798"/>
              <a:gd name="T48" fmla="*/ 869025 w 580"/>
              <a:gd name="T49" fmla="*/ 127565 h 798"/>
              <a:gd name="T50" fmla="*/ 893944 w 580"/>
              <a:gd name="T51" fmla="*/ 62227 h 798"/>
              <a:gd name="T52" fmla="*/ 900173 w 580"/>
              <a:gd name="T53" fmla="*/ 0 h 798"/>
              <a:gd name="T54" fmla="*/ 903288 w 580"/>
              <a:gd name="T55" fmla="*/ 0 h 79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80"/>
              <a:gd name="T85" fmla="*/ 0 h 798"/>
              <a:gd name="T86" fmla="*/ 580 w 580"/>
              <a:gd name="T87" fmla="*/ 798 h 798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D1D7C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3" name="Group 8"/>
          <p:cNvGrpSpPr>
            <a:grpSpLocks/>
          </p:cNvGrpSpPr>
          <p:nvPr/>
        </p:nvGrpSpPr>
        <p:grpSpPr bwMode="auto">
          <a:xfrm>
            <a:off x="457200" y="2198688"/>
            <a:ext cx="2998788" cy="1601787"/>
            <a:chOff x="0" y="0"/>
            <a:chExt cx="1889" cy="1009"/>
          </a:xfrm>
        </p:grpSpPr>
        <p:grpSp>
          <p:nvGrpSpPr>
            <p:cNvPr id="19467" name="Group 9"/>
            <p:cNvGrpSpPr>
              <a:grpSpLocks/>
            </p:cNvGrpSpPr>
            <p:nvPr/>
          </p:nvGrpSpPr>
          <p:grpSpPr bwMode="auto">
            <a:xfrm>
              <a:off x="0" y="90"/>
              <a:ext cx="1889" cy="919"/>
              <a:chOff x="0" y="0"/>
              <a:chExt cx="1926" cy="937"/>
            </a:xfrm>
          </p:grpSpPr>
          <p:sp>
            <p:nvSpPr>
              <p:cNvPr id="19472" name="Oval 11"/>
              <p:cNvSpPr>
                <a:spLocks noChangeArrowheads="1"/>
              </p:cNvSpPr>
              <p:nvPr/>
            </p:nvSpPr>
            <p:spPr bwMode="auto">
              <a:xfrm>
                <a:off x="21" y="30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353F2C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73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rgbClr val="BFC7B6"/>
                  </a:gs>
                  <a:gs pos="100000">
                    <a:schemeClr val="hlink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468" name="Oval 13"/>
            <p:cNvSpPr>
              <a:spLocks noChangeArrowheads="1"/>
            </p:cNvSpPr>
            <p:nvPr/>
          </p:nvSpPr>
          <p:spPr bwMode="auto">
            <a:xfrm>
              <a:off x="89" y="0"/>
              <a:ext cx="1691" cy="845"/>
            </a:xfrm>
            <a:prstGeom prst="ellipse">
              <a:avLst/>
            </a:prstGeom>
            <a:gradFill rotWithShape="1">
              <a:gsLst>
                <a:gs pos="0">
                  <a:srgbClr val="1A3D5D"/>
                </a:gs>
                <a:gs pos="100000">
                  <a:schemeClr val="accent1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9469" name="Oval 14"/>
            <p:cNvSpPr>
              <a:spLocks noChangeArrowheads="1"/>
            </p:cNvSpPr>
            <p:nvPr/>
          </p:nvSpPr>
          <p:spPr bwMode="auto">
            <a:xfrm>
              <a:off x="111" y="5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BAD4EC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9470" name="Oval 15"/>
            <p:cNvSpPr>
              <a:spLocks noChangeArrowheads="1"/>
            </p:cNvSpPr>
            <p:nvPr/>
          </p:nvSpPr>
          <p:spPr bwMode="auto">
            <a:xfrm>
              <a:off x="128" y="13"/>
              <a:ext cx="1570" cy="770"/>
            </a:xfrm>
            <a:prstGeom prst="ellipse">
              <a:avLst/>
            </a:prstGeom>
            <a:gradFill rotWithShape="1">
              <a:gsLst>
                <a:gs pos="0">
                  <a:srgbClr val="2D699F"/>
                </a:gs>
                <a:gs pos="100000">
                  <a:schemeClr val="accent1">
                    <a:alpha val="48000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9471" name="Oval 16"/>
            <p:cNvSpPr>
              <a:spLocks noChangeArrowheads="1"/>
            </p:cNvSpPr>
            <p:nvPr/>
          </p:nvSpPr>
          <p:spPr bwMode="auto">
            <a:xfrm>
              <a:off x="211" y="30"/>
              <a:ext cx="1382" cy="62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1">
                    <a:alpha val="37999"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1331640" y="2420888"/>
            <a:ext cx="11079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algn="ctr">
              <a:defRPr/>
            </a:pPr>
            <a:r>
              <a:rPr lang="zh-CN" altLang="en-US" sz="3600" b="1" dirty="0" smtClean="0">
                <a:solidFill>
                  <a:srgbClr val="000000"/>
                </a:solidFill>
                <a:effectLst>
                  <a:glow rad="101600">
                    <a:schemeClr val="accent2">
                      <a:lumMod val="60000"/>
                      <a:lumOff val="40000"/>
                      <a:alpha val="75000"/>
                    </a:schemeClr>
                  </a:glow>
                </a:effectLst>
              </a:rPr>
              <a:t>预测</a:t>
            </a:r>
            <a:endParaRPr lang="en-US" sz="3600" b="1" dirty="0" smtClean="0">
              <a:solidFill>
                <a:srgbClr val="000000"/>
              </a:solidFill>
              <a:effectLst>
                <a:glow rad="101600">
                  <a:schemeClr val="accent2">
                    <a:lumMod val="60000"/>
                    <a:lumOff val="40000"/>
                    <a:alpha val="75000"/>
                  </a:schemeClr>
                </a:glow>
              </a:effectLst>
            </a:endParaRPr>
          </a:p>
        </p:txBody>
      </p:sp>
      <p:sp>
        <p:nvSpPr>
          <p:cNvPr id="19465" name="Text Box 18"/>
          <p:cNvSpPr txBox="1">
            <a:spLocks noChangeArrowheads="1"/>
          </p:cNvSpPr>
          <p:nvPr/>
        </p:nvSpPr>
        <p:spPr bwMode="auto">
          <a:xfrm>
            <a:off x="6553200" y="3875088"/>
            <a:ext cx="2038350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buFont typeface="Arial" charset="0"/>
              <a:buChar char="•"/>
            </a:pPr>
            <a:r>
              <a:rPr kumimoji="0" lang="uz-Cyrl-UZ" altLang="zh-CN" sz="2800">
                <a:solidFill>
                  <a:srgbClr val="000000"/>
                </a:solidFill>
                <a:latin typeface="华文楷体" charset="0"/>
                <a:ea typeface="华文楷体" charset="0"/>
                <a:cs typeface="华文楷体" charset="0"/>
                <a:hlinkClick r:id="rId3" tooltip="短期预测"/>
              </a:rPr>
              <a:t>短期预测</a:t>
            </a:r>
            <a:endParaRPr kumimoji="0" lang="en-US" altLang="zh-CN" sz="2800" b="1">
              <a:solidFill>
                <a:srgbClr val="000000"/>
              </a:solidFill>
              <a:latin typeface="华文楷体" charset="0"/>
              <a:ea typeface="华文楷体" charset="0"/>
              <a:cs typeface="华文楷体" charset="0"/>
            </a:endParaRPr>
          </a:p>
          <a:p>
            <a:pPr>
              <a:buFont typeface="Arial" charset="0"/>
              <a:buChar char="•"/>
            </a:pPr>
            <a:endParaRPr kumimoji="0" lang="en-US" altLang="zh-CN" sz="2800" b="1">
              <a:latin typeface="华文楷体" charset="0"/>
              <a:ea typeface="华文楷体" charset="0"/>
              <a:cs typeface="华文楷体" charset="0"/>
            </a:endParaRPr>
          </a:p>
          <a:p>
            <a:pPr>
              <a:buFont typeface="Arial" charset="0"/>
              <a:buChar char="•"/>
            </a:pPr>
            <a:r>
              <a:rPr kumimoji="0" lang="uz-Cyrl-UZ" altLang="zh-CN" sz="2800">
                <a:latin typeface="华文楷体" charset="0"/>
                <a:ea typeface="华文楷体" charset="0"/>
                <a:cs typeface="华文楷体" charset="0"/>
                <a:hlinkClick r:id="rId4" tooltip="中期预测"/>
              </a:rPr>
              <a:t>中期预测</a:t>
            </a:r>
            <a:endParaRPr kumimoji="0" lang="en-US" altLang="zh-CN" sz="2800" b="1">
              <a:latin typeface="华文楷体" charset="0"/>
              <a:ea typeface="华文楷体" charset="0"/>
              <a:cs typeface="华文楷体" charset="0"/>
            </a:endParaRPr>
          </a:p>
          <a:p>
            <a:endParaRPr kumimoji="0" lang="en-US" altLang="zh-CN" sz="2800" b="1">
              <a:latin typeface="华文楷体" charset="0"/>
              <a:ea typeface="华文楷体" charset="0"/>
              <a:cs typeface="华文楷体" charset="0"/>
            </a:endParaRPr>
          </a:p>
          <a:p>
            <a:pPr>
              <a:buFont typeface="Arial" charset="0"/>
              <a:buChar char="•"/>
            </a:pPr>
            <a:r>
              <a:rPr kumimoji="0" lang="uz-Cyrl-UZ" altLang="zh-CN" sz="2800">
                <a:latin typeface="华文楷体" charset="0"/>
                <a:ea typeface="华文楷体" charset="0"/>
                <a:cs typeface="华文楷体" charset="0"/>
                <a:hlinkClick r:id="rId5" tooltip="长期预测"/>
              </a:rPr>
              <a:t>长期预测</a:t>
            </a:r>
            <a:endParaRPr kumimoji="0" lang="en-US" sz="2800" b="1">
              <a:latin typeface="华文楷体" charset="0"/>
              <a:ea typeface="华文楷体" charset="0"/>
              <a:cs typeface="华文楷体" charset="0"/>
            </a:endParaRPr>
          </a:p>
        </p:txBody>
      </p:sp>
      <p:sp>
        <p:nvSpPr>
          <p:cNvPr id="19466" name="TextBox 20"/>
          <p:cNvSpPr txBox="1">
            <a:spLocks noChangeArrowheads="1"/>
          </p:cNvSpPr>
          <p:nvPr/>
        </p:nvSpPr>
        <p:spPr bwMode="auto">
          <a:xfrm>
            <a:off x="762000" y="4179888"/>
            <a:ext cx="38862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r>
              <a:rPr kumimoji="0" lang="zh-CN" sz="2800">
                <a:latin typeface="Kaiti SC Regular" charset="0"/>
                <a:ea typeface="Kaiti SC Regular" charset="0"/>
                <a:cs typeface="Kaiti SC Regular" charset="0"/>
              </a:rPr>
              <a:t>评估环境资源的另一种计划工具是预测 </a:t>
            </a:r>
            <a:endParaRPr kumimoji="0" lang="zh-CN" altLang="en-US" sz="2800" b="1">
              <a:latin typeface="Kaiti SC Regular" charset="0"/>
              <a:ea typeface="Kaiti SC Regular" charset="0"/>
              <a:cs typeface="Kaiti SC Regular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75856" y="332656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z-Cyrl-UZ" altLang="zh-CN" sz="4400" b="1" dirty="0">
                <a:latin typeface="+mj-lt"/>
              </a:rPr>
              <a:t>定性预</a:t>
            </a:r>
            <a:r>
              <a:rPr lang="uz-Cyrl-UZ" altLang="zh-CN" sz="4400" b="1" dirty="0" smtClean="0">
                <a:latin typeface="+mj-lt"/>
              </a:rPr>
              <a:t>测</a:t>
            </a:r>
            <a:endParaRPr lang="zh-CN" altLang="en-US" sz="4400" dirty="0">
              <a:latin typeface="+mj-lt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2186056" y="3341688"/>
            <a:ext cx="204719" cy="0"/>
          </a:xfrm>
          <a:prstGeom prst="line">
            <a:avLst/>
          </a:prstGeom>
          <a:noFill/>
          <a:ln w="28575" cap="rnd" cmpd="sng">
            <a:solidFill>
              <a:schemeClr val="bg2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Group 19"/>
          <p:cNvGrpSpPr>
            <a:grpSpLocks/>
          </p:cNvGrpSpPr>
          <p:nvPr/>
        </p:nvGrpSpPr>
        <p:grpSpPr bwMode="auto">
          <a:xfrm>
            <a:off x="683568" y="1772816"/>
            <a:ext cx="8064896" cy="4539481"/>
            <a:chOff x="0" y="0"/>
            <a:chExt cx="1365" cy="2542"/>
          </a:xfrm>
        </p:grpSpPr>
        <p:sp>
          <p:nvSpPr>
            <p:cNvPr id="15" name="AutoShape 19"/>
            <p:cNvSpPr>
              <a:spLocks noChangeArrowheads="1"/>
            </p:cNvSpPr>
            <p:nvPr/>
          </p:nvSpPr>
          <p:spPr bwMode="auto">
            <a:xfrm>
              <a:off x="0" y="194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utoShape 20"/>
            <p:cNvSpPr>
              <a:spLocks noChangeArrowheads="1"/>
            </p:cNvSpPr>
            <p:nvPr/>
          </p:nvSpPr>
          <p:spPr bwMode="auto">
            <a:xfrm>
              <a:off x="21" y="199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AutoShape 21"/>
            <p:cNvSpPr>
              <a:spLocks noChangeArrowheads="1"/>
            </p:cNvSpPr>
            <p:nvPr/>
          </p:nvSpPr>
          <p:spPr bwMode="auto">
            <a:xfrm>
              <a:off x="32" y="1499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AutoShape 22"/>
            <p:cNvSpPr>
              <a:spLocks noChangeArrowheads="1"/>
            </p:cNvSpPr>
            <p:nvPr/>
          </p:nvSpPr>
          <p:spPr bwMode="auto">
            <a:xfrm>
              <a:off x="32" y="213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Oval 23"/>
            <p:cNvSpPr>
              <a:spLocks noChangeArrowheads="1"/>
            </p:cNvSpPr>
            <p:nvPr/>
          </p:nvSpPr>
          <p:spPr bwMode="auto">
            <a:xfrm>
              <a:off x="469" y="0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473" y="3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478" y="5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482" y="9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>
              <a:off x="504" y="19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6" name="AutoShape 30"/>
            <p:cNvSpPr>
              <a:spLocks noChangeArrowheads="1"/>
            </p:cNvSpPr>
            <p:nvPr/>
          </p:nvSpPr>
          <p:spPr bwMode="auto">
            <a:xfrm>
              <a:off x="2" y="1994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AutoShape 31"/>
            <p:cNvSpPr>
              <a:spLocks noChangeArrowheads="1"/>
            </p:cNvSpPr>
            <p:nvPr/>
          </p:nvSpPr>
          <p:spPr bwMode="auto">
            <a:xfrm>
              <a:off x="30" y="2009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1259632" y="2636912"/>
            <a:ext cx="7056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z-Cyrl-UZ" altLang="zh-CN" sz="24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lumMod val="95000"/>
                      <a:alpha val="75000"/>
                    </a:schemeClr>
                  </a:glow>
                </a:effectLst>
                <a:latin typeface="Kaiti SC Regular"/>
                <a:cs typeface="Kaiti SC Regular"/>
              </a:rPr>
              <a:t>定性预测</a:t>
            </a:r>
            <a:r>
              <a:rPr lang="zh-CN" altLang="zh-CN" sz="24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lumMod val="95000"/>
                      <a:alpha val="75000"/>
                    </a:schemeClr>
                  </a:glow>
                </a:effectLst>
                <a:latin typeface="Kaiti SC Regular"/>
                <a:cs typeface="Kaiti SC Regular"/>
              </a:rPr>
              <a:t>（</a:t>
            </a:r>
            <a:r>
              <a:rPr lang="en-US" altLang="zh-CN" sz="24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lumMod val="95000"/>
                      <a:alpha val="75000"/>
                    </a:schemeClr>
                  </a:glow>
                </a:effectLst>
                <a:latin typeface="Kaiti SC Regular"/>
                <a:cs typeface="Kaiti SC Regular"/>
              </a:rPr>
              <a:t>qualitative forecasts</a:t>
            </a:r>
            <a:r>
              <a:rPr lang="zh-CN" altLang="zh-CN" sz="24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lumMod val="95000"/>
                      <a:alpha val="75000"/>
                    </a:schemeClr>
                  </a:glow>
                </a:effectLst>
                <a:latin typeface="Kaiti SC Regular"/>
                <a:cs typeface="Kaiti SC Regular"/>
              </a:rPr>
              <a:t>）</a:t>
            </a:r>
            <a:r>
              <a:rPr lang="uz-Cyrl-UZ" altLang="zh-CN" sz="2400" b="1" dirty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lumMod val="95000"/>
                      <a:alpha val="75000"/>
                    </a:schemeClr>
                  </a:glow>
                </a:effectLst>
                <a:latin typeface="Kaiti SC Regular"/>
                <a:cs typeface="Kaiti SC Regular"/>
              </a:rPr>
              <a:t>属于主观判断，它基于估计和评价</a:t>
            </a:r>
            <a:r>
              <a:rPr lang="uz-Cyrl-UZ" altLang="zh-CN" sz="2400" b="1" dirty="0" smtClean="0"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bg1">
                      <a:lumMod val="95000"/>
                      <a:alpha val="75000"/>
                    </a:schemeClr>
                  </a:glow>
                </a:effectLst>
                <a:latin typeface="Kaiti SC Regular"/>
                <a:cs typeface="Kaiti SC Regular"/>
              </a:rPr>
              <a:t>。</a:t>
            </a:r>
            <a:endParaRPr lang="zh-CN" altLang="en-US" sz="2400" b="1" dirty="0">
              <a:solidFill>
                <a:schemeClr val="accent1">
                  <a:lumMod val="50000"/>
                </a:schemeClr>
              </a:solidFill>
              <a:effectLst>
                <a:glow rad="101600">
                  <a:schemeClr val="bg1">
                    <a:lumMod val="95000"/>
                    <a:alpha val="75000"/>
                  </a:schemeClr>
                </a:glow>
              </a:effectLst>
              <a:latin typeface="Kaiti SC Regular"/>
              <a:cs typeface="Kaiti SC Regular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8" y="3573016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400" dirty="0">
                <a:latin typeface="Kaiti SC Regular"/>
                <a:cs typeface="Kaiti SC Regular"/>
              </a:rPr>
              <a:t>预测者依靠熟悉业务知识、具有丰富经验和综合分析能力的人员与专家，根据已掌握的历史资料和直观材料，运用个人的经验和分析判断能力，对事物的未来发展做出性质和程度上的</a:t>
            </a:r>
            <a:r>
              <a:rPr lang="zh-CN" altLang="zh-CN" sz="2400" dirty="0" smtClean="0">
                <a:latin typeface="Kaiti SC Regular"/>
                <a:cs typeface="Kaiti SC Regular"/>
              </a:rPr>
              <a:t>判断</a:t>
            </a:r>
            <a:r>
              <a:rPr lang="zh-CN" altLang="en-US" sz="2400" dirty="0" smtClean="0">
                <a:latin typeface="Kaiti SC Regular"/>
                <a:cs typeface="Kaiti SC Regular"/>
              </a:rPr>
              <a:t>。</a:t>
            </a:r>
            <a:r>
              <a:rPr lang="zh-CN" altLang="zh-CN" sz="2400" dirty="0" smtClean="0">
                <a:effectLst/>
                <a:latin typeface="Kaiti SC Regular"/>
                <a:cs typeface="Kaiti SC Regular"/>
              </a:rPr>
              <a:t> </a:t>
            </a:r>
            <a:endParaRPr lang="zh-CN" altLang="en-US" sz="2400" dirty="0">
              <a:latin typeface="Kaiti SC Regular"/>
              <a:cs typeface="Kaiti SC Regular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1772816"/>
            <a:ext cx="695060" cy="6950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535202"/>
              </p:ext>
            </p:extLst>
          </p:nvPr>
        </p:nvGraphicFramePr>
        <p:xfrm>
          <a:off x="179512" y="1944216"/>
          <a:ext cx="8784976" cy="4941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文档" r:id="rId4" imgW="5740400" imgH="3073400" progId="Word.Document.12">
                  <p:embed/>
                </p:oleObj>
              </mc:Choice>
              <mc:Fallback>
                <p:oleObj name="文档" r:id="rId4" imgW="5740400" imgH="3073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512" y="1944216"/>
                        <a:ext cx="8784976" cy="49411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2411760" y="404664"/>
            <a:ext cx="35702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/>
              <a:t>定性预测</a:t>
            </a:r>
            <a:r>
              <a:rPr lang="zh-CN" altLang="zh-CN" sz="4400" b="1" dirty="0" smtClean="0"/>
              <a:t>方法</a:t>
            </a:r>
            <a:endParaRPr lang="zh-CN" altLang="zh-CN" sz="4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宋体"/>
      </a:majorFont>
      <a:minorFont>
        <a:latin typeface="Calibri"/>
        <a:ea typeface="宋体"/>
        <a:cs typeface="宋体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0"/>
            <a:cs typeface="宋体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0"/>
            <a:cs typeface="宋体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928</TotalTime>
  <Pages>0</Pages>
  <Words>782</Words>
  <Characters>0</Characters>
  <Application>Microsoft Macintosh PowerPoint</Application>
  <DocSecurity>0</DocSecurity>
  <PresentationFormat>全屏显示(4:3)</PresentationFormat>
  <Lines>0</Lines>
  <Paragraphs>124</Paragraphs>
  <Slides>26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嵌入的 OLE 服务器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Office 主题</vt:lpstr>
      <vt:lpstr>MS_ClipArt_Gallery.5</vt:lpstr>
      <vt:lpstr>文档</vt:lpstr>
      <vt:lpstr>Microsoft Word 文档</vt:lpstr>
      <vt:lpstr>CHAPTER 8  计划工作的常用技术工具  </vt:lpstr>
      <vt:lpstr>章节要点</vt:lpstr>
      <vt:lpstr>环境评估技术</vt:lpstr>
      <vt:lpstr>环境扫描（Environmental scanning）</vt:lpstr>
      <vt:lpstr>PowerPoint 演示文稿</vt:lpstr>
      <vt:lpstr>PowerPoint 演示文稿</vt:lpstr>
      <vt:lpstr>预测（forecasts）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subject/>
  <dc:creator>Admin</dc:creator>
  <cp:keywords/>
  <dc:description/>
  <cp:lastModifiedBy>玫昌 李</cp:lastModifiedBy>
  <cp:revision>34</cp:revision>
  <cp:lastPrinted>1899-12-30T00:00:00Z</cp:lastPrinted>
  <dcterms:created xsi:type="dcterms:W3CDTF">2009-05-27T12:33:48Z</dcterms:created>
  <dcterms:modified xsi:type="dcterms:W3CDTF">2013-07-31T07:29:54Z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2052-8.1.0.3518</vt:lpwstr>
  </property>
</Properties>
</file>